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2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0" r:id="rId58"/>
    <p:sldId id="321" r:id="rId59"/>
    <p:sldId id="322" r:id="rId60"/>
    <p:sldId id="323" r:id="rId61"/>
    <p:sldId id="324" r:id="rId62"/>
    <p:sldId id="325" r:id="rId63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5536" y="980728"/>
            <a:ext cx="8252459" cy="4888865"/>
          </a:xfrm>
          <a:custGeom>
            <a:avLst/>
            <a:gdLst/>
            <a:ahLst/>
            <a:cxnLst/>
            <a:rect l="l" t="t" r="r" b="b"/>
            <a:pathLst>
              <a:path w="8252459" h="4888865">
                <a:moveTo>
                  <a:pt x="0" y="4888533"/>
                </a:moveTo>
                <a:lnTo>
                  <a:pt x="8252089" y="4888533"/>
                </a:lnTo>
                <a:lnTo>
                  <a:pt x="8252089" y="0"/>
                </a:lnTo>
                <a:lnTo>
                  <a:pt x="0" y="0"/>
                </a:lnTo>
                <a:lnTo>
                  <a:pt x="0" y="488853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5536" y="974378"/>
            <a:ext cx="0" cy="4901565"/>
          </a:xfrm>
          <a:custGeom>
            <a:avLst/>
            <a:gdLst/>
            <a:ahLst/>
            <a:cxnLst/>
            <a:rect l="l" t="t" r="r" b="b"/>
            <a:pathLst>
              <a:path h="4901565">
                <a:moveTo>
                  <a:pt x="0" y="0"/>
                </a:moveTo>
                <a:lnTo>
                  <a:pt x="0" y="49012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47624" y="974378"/>
            <a:ext cx="0" cy="4901565"/>
          </a:xfrm>
          <a:custGeom>
            <a:avLst/>
            <a:gdLst/>
            <a:ahLst/>
            <a:cxnLst/>
            <a:rect l="l" t="t" r="r" b="b"/>
            <a:pathLst>
              <a:path h="4901565">
                <a:moveTo>
                  <a:pt x="0" y="0"/>
                </a:moveTo>
                <a:lnTo>
                  <a:pt x="0" y="49012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9186" y="974378"/>
            <a:ext cx="8265159" cy="12700"/>
          </a:xfrm>
          <a:custGeom>
            <a:avLst/>
            <a:gdLst/>
            <a:ahLst/>
            <a:cxnLst/>
            <a:rect l="l" t="t" r="r" b="b"/>
            <a:pathLst>
              <a:path w="8265159" h="12700">
                <a:moveTo>
                  <a:pt x="0" y="0"/>
                </a:moveTo>
                <a:lnTo>
                  <a:pt x="8264789" y="0"/>
                </a:lnTo>
                <a:lnTo>
                  <a:pt x="826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9186" y="5869262"/>
            <a:ext cx="8265159" cy="0"/>
          </a:xfrm>
          <a:custGeom>
            <a:avLst/>
            <a:gdLst/>
            <a:ahLst/>
            <a:cxnLst/>
            <a:rect l="l" t="t" r="r" b="b"/>
            <a:pathLst>
              <a:path w="8265159">
                <a:moveTo>
                  <a:pt x="0" y="0"/>
                </a:moveTo>
                <a:lnTo>
                  <a:pt x="826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51647" y="2400622"/>
            <a:ext cx="222250" cy="2472690"/>
          </a:xfrm>
          <a:custGeom>
            <a:avLst/>
            <a:gdLst/>
            <a:ahLst/>
            <a:cxnLst/>
            <a:rect l="l" t="t" r="r" b="b"/>
            <a:pathLst>
              <a:path w="222250" h="2472690">
                <a:moveTo>
                  <a:pt x="0" y="0"/>
                </a:moveTo>
                <a:lnTo>
                  <a:pt x="0" y="2472630"/>
                </a:lnTo>
                <a:lnTo>
                  <a:pt x="221902" y="2472630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29745" y="2400622"/>
            <a:ext cx="222250" cy="2472690"/>
          </a:xfrm>
          <a:custGeom>
            <a:avLst/>
            <a:gdLst/>
            <a:ahLst/>
            <a:cxnLst/>
            <a:rect l="l" t="t" r="r" b="b"/>
            <a:pathLst>
              <a:path w="222250" h="2472690">
                <a:moveTo>
                  <a:pt x="221902" y="0"/>
                </a:moveTo>
                <a:lnTo>
                  <a:pt x="221902" y="2472630"/>
                </a:lnTo>
                <a:lnTo>
                  <a:pt x="0" y="2472630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51647" y="2400622"/>
            <a:ext cx="222250" cy="972185"/>
          </a:xfrm>
          <a:custGeom>
            <a:avLst/>
            <a:gdLst/>
            <a:ahLst/>
            <a:cxnLst/>
            <a:rect l="l" t="t" r="r" b="b"/>
            <a:pathLst>
              <a:path w="222250" h="972185">
                <a:moveTo>
                  <a:pt x="0" y="0"/>
                </a:moveTo>
                <a:lnTo>
                  <a:pt x="0" y="972145"/>
                </a:lnTo>
                <a:lnTo>
                  <a:pt x="221902" y="972145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229745" y="2400622"/>
            <a:ext cx="222250" cy="972185"/>
          </a:xfrm>
          <a:custGeom>
            <a:avLst/>
            <a:gdLst/>
            <a:ahLst/>
            <a:cxnLst/>
            <a:rect l="l" t="t" r="r" b="b"/>
            <a:pathLst>
              <a:path w="222250" h="972185">
                <a:moveTo>
                  <a:pt x="221902" y="0"/>
                </a:moveTo>
                <a:lnTo>
                  <a:pt x="221902" y="972145"/>
                </a:lnTo>
                <a:lnTo>
                  <a:pt x="0" y="972145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546" y="669035"/>
            <a:ext cx="8304907" cy="598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881" y="1289812"/>
            <a:ext cx="7644765" cy="336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znes.gov.pl/pl/e-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190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161796"/>
            <a:ext cx="8458199" cy="157139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4060"/>
              </a:lnSpc>
              <a:spcBef>
                <a:spcPts val="250"/>
              </a:spcBef>
            </a:pPr>
            <a:r>
              <a:rPr sz="3200" i="0" spc="-10" dirty="0">
                <a:solidFill>
                  <a:schemeClr val="tx1"/>
                </a:solidFill>
                <a:latin typeface="Arial"/>
                <a:cs typeface="Arial"/>
              </a:rPr>
              <a:t>STRUKTURA </a:t>
            </a:r>
            <a:r>
              <a:rPr sz="3200" i="0" spc="-5" dirty="0">
                <a:solidFill>
                  <a:schemeClr val="tx1"/>
                </a:solidFill>
                <a:latin typeface="Arial"/>
                <a:cs typeface="Arial"/>
              </a:rPr>
              <a:t>OCHRONY</a:t>
            </a:r>
            <a:r>
              <a:rPr sz="3200" i="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i="0" spc="-10" dirty="0">
                <a:solidFill>
                  <a:schemeClr val="tx1"/>
                </a:solidFill>
                <a:latin typeface="Arial"/>
                <a:cs typeface="Arial"/>
              </a:rPr>
              <a:t>DANYCH  </a:t>
            </a:r>
            <a:r>
              <a:rPr lang="pl-PL" sz="3200" i="0" spc="-10" dirty="0">
                <a:solidFill>
                  <a:schemeClr val="tx1"/>
                </a:solidFill>
                <a:latin typeface="Arial"/>
                <a:cs typeface="Arial"/>
              </a:rPr>
              <a:t>         </a:t>
            </a:r>
            <a:r>
              <a:rPr sz="3200" i="0" spc="5" dirty="0">
                <a:solidFill>
                  <a:schemeClr val="tx1"/>
                </a:solidFill>
                <a:latin typeface="Arial"/>
                <a:cs typeface="Arial"/>
              </a:rPr>
              <a:t>OSOBOWYCH</a:t>
            </a:r>
            <a:r>
              <a:rPr lang="pl-PL" sz="3200" i="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l-PL" sz="3200" spc="5" dirty="0">
                <a:solidFill>
                  <a:schemeClr val="tx1"/>
                </a:solidFill>
              </a:rPr>
              <a:t> </a:t>
            </a:r>
            <a:r>
              <a:rPr lang="pl-PL" sz="3200" i="0" spc="5" dirty="0">
                <a:solidFill>
                  <a:schemeClr val="tx1"/>
                </a:solidFill>
              </a:rPr>
              <a:t>w</a:t>
            </a:r>
            <a:r>
              <a:rPr lang="pl-PL" sz="3200" spc="5" dirty="0">
                <a:solidFill>
                  <a:schemeClr val="tx1"/>
                </a:solidFill>
              </a:rPr>
              <a:t> 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UNIWERSYTECIE</a:t>
            </a:r>
            <a:r>
              <a:rPr lang="pl-PL" sz="3200" i="0" dirty="0">
                <a:solidFill>
                  <a:schemeClr val="tx1"/>
                </a:solidFill>
                <a:latin typeface="Arial"/>
                <a:cs typeface="Arial"/>
              </a:rPr>
              <a:t> ZIELONOGÓRSKIM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Obraz 4" descr="C:\Users\Jerzy Rybicki\Desktop\uz-logo.png">
            <a:extLst>
              <a:ext uri="{FF2B5EF4-FFF2-40B4-BE49-F238E27FC236}">
                <a16:creationId xmlns:a16="http://schemas.microsoft.com/office/drawing/2014/main" id="{E3113692-C2E2-4159-A56B-0E30D6CE72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1449388" cy="13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10" y="758353"/>
          <a:ext cx="7875269" cy="5471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8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LP.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07440" marR="566420" indent="-533400">
                        <a:lnSpc>
                          <a:spcPts val="1580"/>
                        </a:lnSpc>
                        <a:spcBef>
                          <a:spcPts val="65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PODSTAWY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PRZETWARZANIA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SZCZEGÓLNYCH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KATEGORII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PODSTAWA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PRAWNA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71755" algn="just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Osoba, której dane dotyczą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wyraziła  przetwarzanie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tych danych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osobowych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konkretnych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celach.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wyraźną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72745" algn="l"/>
                        </a:tabLst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w	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jednym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zgodę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lub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62230" indent="146050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na  k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ku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8580" marR="62230" algn="just">
                        <a:lnSpc>
                          <a:spcPct val="115399"/>
                        </a:lnSpc>
                        <a:spcBef>
                          <a:spcPts val="9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wypełnienia obowiązków  i wykonywania szczególnych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praw przez administratora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lub  osobę,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której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dane dotyczą, w dziedzinie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prawa pracy, 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zabezpieczenia społecznego i ochrony socjalnej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, 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ile jest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dozwolone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prawem.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b)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8580" marR="61594" algn="just">
                        <a:lnSpc>
                          <a:spcPct val="115399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ochrony żywotnych interesów  osoby,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której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dane dotyczą, lub innej osoby fizycznej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, a osoba,  której dane dotyczą,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jest fizycznie lub prawnie niezdolna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wyrażenia zgody.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Przetwarzania dokonuje się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 ramach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uprawnionej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działalności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62230" algn="just">
                        <a:lnSpc>
                          <a:spcPct val="115399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prowadzonej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zachowaniem odpowiednich zabezpieczeń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przez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fundację, stowarzyszenie lub inny niezarobkowy podmiot o  celach politycznych, światopoglądowych, religijnych lub  </a:t>
                      </a:r>
                      <a:r>
                        <a:rPr sz="13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związkowych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pod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warunkiem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że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przetwarzanie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dotyczy wyłącznie  członków lub byłych członków tego podmiotu lub osób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utrzymujących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 nim stałe kontakty w związku z jego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celami oraz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że dane osobowe nie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są</a:t>
                      </a:r>
                      <a:r>
                        <a:rPr sz="1950" b="1" spc="-52" baseline="-1068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̨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ujawniane poza tym podmiotem bez  zgody osób,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których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dane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dotyczą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̨.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B19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d)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1305" y="267995"/>
          <a:ext cx="7872730" cy="5956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LP.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>
                  <a:txBody>
                    <a:bodyPr/>
                    <a:lstStyle/>
                    <a:p>
                      <a:pPr marL="1101090" marR="545465" indent="-548005">
                        <a:lnSpc>
                          <a:spcPts val="1610"/>
                        </a:lnSpc>
                        <a:spcBef>
                          <a:spcPts val="6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PODSTAWY PRZETWARZANIA SZCZEGÓLNYCH  KATEGORII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PRAWNA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1247775" algn="l"/>
                          <a:tab pos="1939925" algn="l"/>
                          <a:tab pos="2604770" algn="l"/>
                          <a:tab pos="3563620" algn="l"/>
                          <a:tab pos="3814445" algn="l"/>
                          <a:tab pos="4479925" algn="l"/>
                        </a:tabLst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	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dotyczy	danych	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osobowych	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	sposób	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oczywisty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upublicznionych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przez osobę, której dane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dotyczą.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5.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1255395" algn="l"/>
                          <a:tab pos="1652270" algn="l"/>
                          <a:tab pos="2555240" algn="l"/>
                          <a:tab pos="2878455" algn="l"/>
                          <a:tab pos="3783329" algn="l"/>
                          <a:tab pos="4937125" algn="l"/>
                        </a:tabLst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	jest	niezbędne	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	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ustalenia,	dochodzenia	lub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obrony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roszczeń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f)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ze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względów związanych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3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ważnym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8580" marR="61594" algn="just">
                        <a:lnSpc>
                          <a:spcPct val="115399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interesem publicznym,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podstawie prawa Unii lub prawa państwa  członkowskiego,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które są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proporcjonalne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wyznaczonego celu, nie  naruszają istoty prawa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ochrony danych 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przewidują odpowiednie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  konkretne środki ochrony praw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podstawowych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interesów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osoby,  której dane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dotyczą.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f)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7.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1594" algn="just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ze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względów związanych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ważnym  interesem publicznym,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podstawie prawa Unii lub prawa państwa  członkowskiego,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które są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proporcjonalne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wyznaczonego celu, nie  naruszają istoty prawa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ochrony danych 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przewidują odpowiednie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  konkretne środki ochrony praw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podstawowych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interesów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osoby,  której dane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dotyczą.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g)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8.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1594" algn="just">
                        <a:lnSpc>
                          <a:spcPct val="115399"/>
                        </a:lnSpc>
                        <a:spcBef>
                          <a:spcPts val="10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celów profilaktyki zdrowotnej lub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medycyny pracy,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do oceny zdolności pracownika do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pracy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,  diagnozy medycznej,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zapewnienia opieki zdrowotnej lub  zabezpieczenia społecznego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leczenia lub zarządzania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systemami  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usługami opieki zdrowotnej lub zabezpieczenia</a:t>
                      </a:r>
                      <a:r>
                        <a:rPr sz="13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społecznego.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h)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9.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 algn="just">
                        <a:lnSpc>
                          <a:spcPts val="18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celów archiwalnych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interesie  publicznym,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celów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badań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naukowych lub historycznych lub 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celów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statystycznych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 lit. j)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263" y="675750"/>
            <a:ext cx="8016240" cy="641350"/>
          </a:xfrm>
          <a:custGeom>
            <a:avLst/>
            <a:gdLst/>
            <a:ahLst/>
            <a:cxnLst/>
            <a:rect l="l" t="t" r="r" b="b"/>
            <a:pathLst>
              <a:path w="8016240" h="641350">
                <a:moveTo>
                  <a:pt x="7909054" y="0"/>
                </a:moveTo>
                <a:lnTo>
                  <a:pt x="106790" y="0"/>
                </a:lnTo>
                <a:lnTo>
                  <a:pt x="65222" y="8392"/>
                </a:lnTo>
                <a:lnTo>
                  <a:pt x="31278" y="31278"/>
                </a:lnTo>
                <a:lnTo>
                  <a:pt x="8392" y="65222"/>
                </a:lnTo>
                <a:lnTo>
                  <a:pt x="0" y="106790"/>
                </a:lnTo>
                <a:lnTo>
                  <a:pt x="0" y="533965"/>
                </a:lnTo>
                <a:lnTo>
                  <a:pt x="8392" y="575533"/>
                </a:lnTo>
                <a:lnTo>
                  <a:pt x="31278" y="609478"/>
                </a:lnTo>
                <a:lnTo>
                  <a:pt x="65222" y="632364"/>
                </a:lnTo>
                <a:lnTo>
                  <a:pt x="106790" y="640756"/>
                </a:lnTo>
                <a:lnTo>
                  <a:pt x="7909054" y="640756"/>
                </a:lnTo>
                <a:lnTo>
                  <a:pt x="7950622" y="632364"/>
                </a:lnTo>
                <a:lnTo>
                  <a:pt x="7984566" y="609478"/>
                </a:lnTo>
                <a:lnTo>
                  <a:pt x="8007452" y="575533"/>
                </a:lnTo>
                <a:lnTo>
                  <a:pt x="8015844" y="533965"/>
                </a:lnTo>
                <a:lnTo>
                  <a:pt x="8015844" y="106790"/>
                </a:lnTo>
                <a:lnTo>
                  <a:pt x="8007452" y="65222"/>
                </a:lnTo>
                <a:lnTo>
                  <a:pt x="7984566" y="31278"/>
                </a:lnTo>
                <a:lnTo>
                  <a:pt x="7950622" y="8392"/>
                </a:lnTo>
                <a:lnTo>
                  <a:pt x="7909054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263" y="675750"/>
            <a:ext cx="8016240" cy="641350"/>
          </a:xfrm>
          <a:custGeom>
            <a:avLst/>
            <a:gdLst/>
            <a:ahLst/>
            <a:cxnLst/>
            <a:rect l="l" t="t" r="r" b="b"/>
            <a:pathLst>
              <a:path w="8016240" h="641350">
                <a:moveTo>
                  <a:pt x="0" y="106791"/>
                </a:moveTo>
                <a:lnTo>
                  <a:pt x="8392" y="65223"/>
                </a:lnTo>
                <a:lnTo>
                  <a:pt x="31278" y="31278"/>
                </a:lnTo>
                <a:lnTo>
                  <a:pt x="65222" y="8392"/>
                </a:lnTo>
                <a:lnTo>
                  <a:pt x="106790" y="0"/>
                </a:lnTo>
                <a:lnTo>
                  <a:pt x="7909054" y="0"/>
                </a:lnTo>
                <a:lnTo>
                  <a:pt x="7950621" y="8392"/>
                </a:lnTo>
                <a:lnTo>
                  <a:pt x="7984566" y="31278"/>
                </a:lnTo>
                <a:lnTo>
                  <a:pt x="8007452" y="65223"/>
                </a:lnTo>
                <a:lnTo>
                  <a:pt x="8015845" y="106791"/>
                </a:lnTo>
                <a:lnTo>
                  <a:pt x="8015845" y="533965"/>
                </a:lnTo>
                <a:lnTo>
                  <a:pt x="8007452" y="575533"/>
                </a:lnTo>
                <a:lnTo>
                  <a:pt x="7984566" y="609478"/>
                </a:lnTo>
                <a:lnTo>
                  <a:pt x="7950621" y="632364"/>
                </a:lnTo>
                <a:lnTo>
                  <a:pt x="7909054" y="640757"/>
                </a:lnTo>
                <a:lnTo>
                  <a:pt x="106790" y="640757"/>
                </a:lnTo>
                <a:lnTo>
                  <a:pt x="65222" y="632364"/>
                </a:lnTo>
                <a:lnTo>
                  <a:pt x="31278" y="609478"/>
                </a:lnTo>
                <a:lnTo>
                  <a:pt x="8392" y="575533"/>
                </a:lnTo>
                <a:lnTo>
                  <a:pt x="0" y="533965"/>
                </a:lnTo>
                <a:lnTo>
                  <a:pt x="0" y="1067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042" y="669035"/>
            <a:ext cx="7826375" cy="598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409"/>
              </a:spcBef>
              <a:tabLst>
                <a:tab pos="2001520" algn="l"/>
                <a:tab pos="3990340" algn="l"/>
                <a:tab pos="6473190" algn="l"/>
              </a:tabLst>
            </a:pPr>
            <a:r>
              <a:rPr i="0" spc="-5" dirty="0">
                <a:latin typeface="Arial"/>
                <a:cs typeface="Arial"/>
              </a:rPr>
              <a:t>OBOWIĄZE</a:t>
            </a:r>
            <a:r>
              <a:rPr i="0" dirty="0">
                <a:latin typeface="Arial"/>
                <a:cs typeface="Arial"/>
              </a:rPr>
              <a:t>K	</a:t>
            </a:r>
            <a:r>
              <a:rPr i="0" spc="-5" dirty="0">
                <a:latin typeface="Arial"/>
                <a:cs typeface="Arial"/>
              </a:rPr>
              <a:t>WDROŻENI</a:t>
            </a:r>
            <a:r>
              <a:rPr i="0" dirty="0">
                <a:latin typeface="Arial"/>
                <a:cs typeface="Arial"/>
              </a:rPr>
              <a:t>A	</a:t>
            </a:r>
            <a:r>
              <a:rPr i="0" spc="-5" dirty="0">
                <a:latin typeface="Arial"/>
                <a:cs typeface="Arial"/>
              </a:rPr>
              <a:t>ODPOWIEDNIC</a:t>
            </a:r>
            <a:r>
              <a:rPr i="0" dirty="0">
                <a:latin typeface="Arial"/>
                <a:cs typeface="Arial"/>
              </a:rPr>
              <a:t>H	</a:t>
            </a:r>
            <a:r>
              <a:rPr i="0" spc="-5" dirty="0">
                <a:latin typeface="Arial"/>
                <a:cs typeface="Arial"/>
              </a:rPr>
              <a:t>ŚRODKÓ</a:t>
            </a:r>
            <a:r>
              <a:rPr i="0" dirty="0">
                <a:latin typeface="Arial"/>
                <a:cs typeface="Arial"/>
              </a:rPr>
              <a:t>W  </a:t>
            </a:r>
            <a:r>
              <a:rPr i="0" spc="-5" dirty="0">
                <a:latin typeface="Arial"/>
                <a:cs typeface="Arial"/>
              </a:rPr>
              <a:t>TECHNICZNYCH </a:t>
            </a:r>
            <a:r>
              <a:rPr i="0" dirty="0">
                <a:latin typeface="Arial"/>
                <a:cs typeface="Arial"/>
              </a:rPr>
              <a:t>I</a:t>
            </a:r>
            <a:r>
              <a:rPr i="0" spc="-5" dirty="0">
                <a:latin typeface="Arial"/>
                <a:cs typeface="Arial"/>
              </a:rPr>
              <a:t> ORGANIZACYJNYCH</a:t>
            </a:r>
          </a:p>
        </p:txBody>
      </p:sp>
      <p:sp>
        <p:nvSpPr>
          <p:cNvPr id="5" name="object 5"/>
          <p:cNvSpPr/>
          <p:nvPr/>
        </p:nvSpPr>
        <p:spPr>
          <a:xfrm>
            <a:off x="546263" y="1395830"/>
            <a:ext cx="8016240" cy="1958975"/>
          </a:xfrm>
          <a:custGeom>
            <a:avLst/>
            <a:gdLst/>
            <a:ahLst/>
            <a:cxnLst/>
            <a:rect l="l" t="t" r="r" b="b"/>
            <a:pathLst>
              <a:path w="8016240" h="1958975">
                <a:moveTo>
                  <a:pt x="0" y="1958370"/>
                </a:moveTo>
                <a:lnTo>
                  <a:pt x="8015845" y="1958370"/>
                </a:lnTo>
                <a:lnTo>
                  <a:pt x="8015845" y="0"/>
                </a:lnTo>
                <a:lnTo>
                  <a:pt x="0" y="0"/>
                </a:lnTo>
                <a:lnTo>
                  <a:pt x="0" y="195837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263" y="3354200"/>
            <a:ext cx="8016240" cy="1229995"/>
          </a:xfrm>
          <a:custGeom>
            <a:avLst/>
            <a:gdLst/>
            <a:ahLst/>
            <a:cxnLst/>
            <a:rect l="l" t="t" r="r" b="b"/>
            <a:pathLst>
              <a:path w="8016240" h="1229995">
                <a:moveTo>
                  <a:pt x="0" y="1229673"/>
                </a:moveTo>
                <a:lnTo>
                  <a:pt x="8015845" y="1229673"/>
                </a:lnTo>
                <a:lnTo>
                  <a:pt x="8015845" y="0"/>
                </a:lnTo>
                <a:lnTo>
                  <a:pt x="0" y="0"/>
                </a:lnTo>
                <a:lnTo>
                  <a:pt x="0" y="122967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913" y="3347850"/>
            <a:ext cx="8028940" cy="12700"/>
          </a:xfrm>
          <a:custGeom>
            <a:avLst/>
            <a:gdLst/>
            <a:ahLst/>
            <a:cxnLst/>
            <a:rect l="l" t="t" r="r" b="b"/>
            <a:pathLst>
              <a:path w="8028940" h="12700">
                <a:moveTo>
                  <a:pt x="0" y="0"/>
                </a:moveTo>
                <a:lnTo>
                  <a:pt x="8028545" y="0"/>
                </a:lnTo>
                <a:lnTo>
                  <a:pt x="8028545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263" y="1389480"/>
            <a:ext cx="0" cy="3201035"/>
          </a:xfrm>
          <a:custGeom>
            <a:avLst/>
            <a:gdLst/>
            <a:ahLst/>
            <a:cxnLst/>
            <a:rect l="l" t="t" r="r" b="b"/>
            <a:pathLst>
              <a:path h="3201035">
                <a:moveTo>
                  <a:pt x="0" y="0"/>
                </a:moveTo>
                <a:lnTo>
                  <a:pt x="0" y="32007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2109" y="1389480"/>
            <a:ext cx="0" cy="3201035"/>
          </a:xfrm>
          <a:custGeom>
            <a:avLst/>
            <a:gdLst/>
            <a:ahLst/>
            <a:cxnLst/>
            <a:rect l="l" t="t" r="r" b="b"/>
            <a:pathLst>
              <a:path h="3201035">
                <a:moveTo>
                  <a:pt x="0" y="0"/>
                </a:moveTo>
                <a:lnTo>
                  <a:pt x="0" y="32007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913" y="1395830"/>
            <a:ext cx="8028940" cy="0"/>
          </a:xfrm>
          <a:custGeom>
            <a:avLst/>
            <a:gdLst/>
            <a:ahLst/>
            <a:cxnLst/>
            <a:rect l="l" t="t" r="r" b="b"/>
            <a:pathLst>
              <a:path w="8028940">
                <a:moveTo>
                  <a:pt x="0" y="0"/>
                </a:moveTo>
                <a:lnTo>
                  <a:pt x="80285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9913" y="4583874"/>
            <a:ext cx="8028940" cy="0"/>
          </a:xfrm>
          <a:custGeom>
            <a:avLst/>
            <a:gdLst/>
            <a:ahLst/>
            <a:cxnLst/>
            <a:rect l="l" t="t" r="r" b="b"/>
            <a:pathLst>
              <a:path w="8028940">
                <a:moveTo>
                  <a:pt x="0" y="0"/>
                </a:moveTo>
                <a:lnTo>
                  <a:pt x="80285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5003" y="1646427"/>
            <a:ext cx="7859395" cy="2732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4399"/>
              </a:lnSpc>
              <a:spcBef>
                <a:spcPts val="85"/>
              </a:spcBef>
            </a:pPr>
            <a:r>
              <a:rPr sz="1600" spc="-10" dirty="0">
                <a:latin typeface="Arial"/>
                <a:cs typeface="Arial"/>
              </a:rPr>
              <a:t>Uwzględniając </a:t>
            </a:r>
            <a:r>
              <a:rPr sz="1600" b="1" spc="-15" dirty="0">
                <a:latin typeface="Arial"/>
                <a:cs typeface="Arial"/>
              </a:rPr>
              <a:t>charakter, </a:t>
            </a:r>
            <a:r>
              <a:rPr sz="1600" b="1" spc="-5" dirty="0">
                <a:latin typeface="Arial"/>
                <a:cs typeface="Arial"/>
              </a:rPr>
              <a:t>zakres, kontekst </a:t>
            </a:r>
            <a:r>
              <a:rPr sz="1600" b="1" dirty="0">
                <a:latin typeface="Arial"/>
                <a:cs typeface="Arial"/>
              </a:rPr>
              <a:t>i </a:t>
            </a:r>
            <a:r>
              <a:rPr sz="1600" b="1" spc="-5" dirty="0">
                <a:latin typeface="Arial"/>
                <a:cs typeface="Arial"/>
              </a:rPr>
              <a:t>cele przetwarzania </a:t>
            </a:r>
            <a:r>
              <a:rPr sz="1600" spc="-5" dirty="0">
                <a:latin typeface="Arial"/>
                <a:cs typeface="Arial"/>
              </a:rPr>
              <a:t>oraz </a:t>
            </a:r>
            <a:r>
              <a:rPr sz="1600" b="1" spc="-5" dirty="0">
                <a:latin typeface="Arial"/>
                <a:cs typeface="Arial"/>
              </a:rPr>
              <a:t>ryzyko  naruszenia praw </a:t>
            </a:r>
            <a:r>
              <a:rPr sz="1600" b="1" dirty="0">
                <a:latin typeface="Arial"/>
                <a:cs typeface="Arial"/>
              </a:rPr>
              <a:t>lub </a:t>
            </a:r>
            <a:r>
              <a:rPr sz="1600" b="1" spc="-5" dirty="0">
                <a:latin typeface="Arial"/>
                <a:cs typeface="Arial"/>
              </a:rPr>
              <a:t>wolności osób fizycznych </a:t>
            </a:r>
            <a:r>
              <a:rPr sz="1600" b="1" dirty="0">
                <a:latin typeface="Arial"/>
                <a:cs typeface="Arial"/>
              </a:rPr>
              <a:t>o </a:t>
            </a:r>
            <a:r>
              <a:rPr sz="1600" b="1" spc="-5" dirty="0">
                <a:latin typeface="Arial"/>
                <a:cs typeface="Arial"/>
              </a:rPr>
              <a:t>różnym prawdopodobieństwie  </a:t>
            </a:r>
            <a:r>
              <a:rPr sz="1600" b="1" dirty="0">
                <a:latin typeface="Arial"/>
                <a:cs typeface="Arial"/>
              </a:rPr>
              <a:t>i </a:t>
            </a:r>
            <a:r>
              <a:rPr sz="1600" b="1" spc="-5" dirty="0">
                <a:latin typeface="Arial"/>
                <a:cs typeface="Arial"/>
              </a:rPr>
              <a:t>wadze zagrożenia</a:t>
            </a:r>
            <a:r>
              <a:rPr sz="1600" spc="-5" dirty="0">
                <a:latin typeface="Arial"/>
                <a:cs typeface="Arial"/>
              </a:rPr>
              <a:t>, administrator wdraża </a:t>
            </a:r>
            <a:r>
              <a:rPr sz="1600" spc="-10" dirty="0">
                <a:latin typeface="Arial"/>
                <a:cs typeface="Arial"/>
              </a:rPr>
              <a:t>odpowiednie </a:t>
            </a:r>
            <a:r>
              <a:rPr sz="1600" spc="-5" dirty="0">
                <a:latin typeface="Arial"/>
                <a:cs typeface="Arial"/>
              </a:rPr>
              <a:t>środki techniczne 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organizacyjne, aby przetwarzanie odbywało się zgodnie </a:t>
            </a:r>
            <a:r>
              <a:rPr sz="1600" dirty="0">
                <a:latin typeface="Arial"/>
                <a:cs typeface="Arial"/>
              </a:rPr>
              <a:t>z </a:t>
            </a:r>
            <a:r>
              <a:rPr sz="1600" spc="-5" dirty="0">
                <a:latin typeface="Arial"/>
                <a:cs typeface="Arial"/>
              </a:rPr>
              <a:t>RODO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aby móc </a:t>
            </a:r>
            <a:r>
              <a:rPr sz="1600" spc="5" dirty="0">
                <a:latin typeface="Arial"/>
                <a:cs typeface="Arial"/>
              </a:rPr>
              <a:t>to  </a:t>
            </a:r>
            <a:r>
              <a:rPr sz="1600" spc="-5" dirty="0">
                <a:latin typeface="Arial"/>
                <a:cs typeface="Arial"/>
              </a:rPr>
              <a:t>wykazać. </a:t>
            </a:r>
            <a:r>
              <a:rPr sz="1600" b="1" spc="-5" dirty="0">
                <a:latin typeface="Arial"/>
                <a:cs typeface="Arial"/>
              </a:rPr>
              <a:t>Środki </a:t>
            </a:r>
            <a:r>
              <a:rPr sz="1600" b="1" dirty="0">
                <a:latin typeface="Arial"/>
                <a:cs typeface="Arial"/>
              </a:rPr>
              <a:t>te </a:t>
            </a:r>
            <a:r>
              <a:rPr sz="1600" b="1" spc="-5" dirty="0">
                <a:latin typeface="Arial"/>
                <a:cs typeface="Arial"/>
              </a:rPr>
              <a:t>są </a:t>
            </a:r>
            <a:r>
              <a:rPr sz="1600" b="1" dirty="0">
                <a:latin typeface="Arial"/>
                <a:cs typeface="Arial"/>
              </a:rPr>
              <a:t>w razie </a:t>
            </a:r>
            <a:r>
              <a:rPr sz="1600" b="1" spc="-5" dirty="0">
                <a:latin typeface="Arial"/>
                <a:cs typeface="Arial"/>
              </a:rPr>
              <a:t>potrzeby poddawane przeglądom 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uaktualniane.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12700" marR="5715" algn="just">
              <a:lnSpc>
                <a:spcPct val="114399"/>
              </a:lnSpc>
            </a:pPr>
            <a:r>
              <a:rPr sz="1600" spc="-5" dirty="0">
                <a:latin typeface="Arial"/>
                <a:cs typeface="Arial"/>
              </a:rPr>
              <a:t>Jeżeli jest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proporcjonalne </a:t>
            </a:r>
            <a:r>
              <a:rPr sz="1600" dirty="0">
                <a:latin typeface="Arial"/>
                <a:cs typeface="Arial"/>
              </a:rPr>
              <a:t>w </a:t>
            </a:r>
            <a:r>
              <a:rPr sz="1600" spc="-5" dirty="0">
                <a:latin typeface="Arial"/>
                <a:cs typeface="Arial"/>
              </a:rPr>
              <a:t>stosunku do czynności przetwarzania, środki, </a:t>
            </a:r>
            <a:r>
              <a:rPr sz="1600" dirty="0">
                <a:latin typeface="Arial"/>
                <a:cs typeface="Arial"/>
              </a:rPr>
              <a:t>o których  </a:t>
            </a:r>
            <a:r>
              <a:rPr sz="1600" spc="-5" dirty="0">
                <a:latin typeface="Arial"/>
                <a:cs typeface="Arial"/>
              </a:rPr>
              <a:t>mowa </a:t>
            </a:r>
            <a:r>
              <a:rPr sz="1600" dirty="0">
                <a:latin typeface="Arial"/>
                <a:cs typeface="Arial"/>
              </a:rPr>
              <a:t>w ust. </a:t>
            </a:r>
            <a:r>
              <a:rPr sz="1600" spc="-5" dirty="0">
                <a:latin typeface="Arial"/>
                <a:cs typeface="Arial"/>
              </a:rPr>
              <a:t>1, obejmują wdrożenie przez administratora </a:t>
            </a:r>
            <a:r>
              <a:rPr sz="1600" b="1" spc="-5" dirty="0">
                <a:latin typeface="Arial"/>
                <a:cs typeface="Arial"/>
              </a:rPr>
              <a:t>odpowiednich polityk  ochrony danych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442" y="1193723"/>
            <a:ext cx="7777480" cy="591820"/>
          </a:xfrm>
          <a:custGeom>
            <a:avLst/>
            <a:gdLst/>
            <a:ahLst/>
            <a:cxnLst/>
            <a:rect l="l" t="t" r="r" b="b"/>
            <a:pathLst>
              <a:path w="7777480" h="591819">
                <a:moveTo>
                  <a:pt x="0" y="591477"/>
                </a:moveTo>
                <a:lnTo>
                  <a:pt x="7776870" y="591477"/>
                </a:lnTo>
                <a:lnTo>
                  <a:pt x="7776870" y="0"/>
                </a:lnTo>
                <a:lnTo>
                  <a:pt x="0" y="0"/>
                </a:lnTo>
                <a:lnTo>
                  <a:pt x="0" y="5914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6442" y="1785200"/>
            <a:ext cx="504190" cy="22860"/>
          </a:xfrm>
          <a:custGeom>
            <a:avLst/>
            <a:gdLst/>
            <a:ahLst/>
            <a:cxnLst/>
            <a:rect l="l" t="t" r="r" b="b"/>
            <a:pathLst>
              <a:path w="504190" h="22860">
                <a:moveTo>
                  <a:pt x="0" y="22514"/>
                </a:moveTo>
                <a:lnTo>
                  <a:pt x="504050" y="22514"/>
                </a:lnTo>
                <a:lnTo>
                  <a:pt x="504050" y="0"/>
                </a:lnTo>
                <a:lnTo>
                  <a:pt x="0" y="0"/>
                </a:lnTo>
                <a:lnTo>
                  <a:pt x="0" y="2251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0246" y="1765860"/>
            <a:ext cx="0" cy="4259580"/>
          </a:xfrm>
          <a:custGeom>
            <a:avLst/>
            <a:gdLst/>
            <a:ahLst/>
            <a:cxnLst/>
            <a:rect l="l" t="t" r="r" b="b"/>
            <a:pathLst>
              <a:path h="4259580">
                <a:moveTo>
                  <a:pt x="0" y="0"/>
                </a:moveTo>
                <a:lnTo>
                  <a:pt x="0" y="4259125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101" y="1784899"/>
            <a:ext cx="7785734" cy="1796495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101" y="2293008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101" y="2622636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101" y="2952264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101" y="3281891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101" y="3751489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101" y="4168467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101" y="4585446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101" y="5002424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101" y="5510531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447" y="1193727"/>
            <a:ext cx="0" cy="4831715"/>
          </a:xfrm>
          <a:custGeom>
            <a:avLst/>
            <a:gdLst/>
            <a:ahLst/>
            <a:cxnLst/>
            <a:rect l="l" t="t" r="r" b="b"/>
            <a:pathLst>
              <a:path h="4831715">
                <a:moveTo>
                  <a:pt x="0" y="0"/>
                </a:moveTo>
                <a:lnTo>
                  <a:pt x="0" y="4831258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9345" y="1193727"/>
            <a:ext cx="0" cy="4831715"/>
          </a:xfrm>
          <a:custGeom>
            <a:avLst/>
            <a:gdLst/>
            <a:ahLst/>
            <a:cxnLst/>
            <a:rect l="l" t="t" r="r" b="b"/>
            <a:pathLst>
              <a:path h="4831715">
                <a:moveTo>
                  <a:pt x="0" y="0"/>
                </a:moveTo>
                <a:lnTo>
                  <a:pt x="0" y="4831258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101" y="6018639"/>
            <a:ext cx="7785734" cy="0"/>
          </a:xfrm>
          <a:custGeom>
            <a:avLst/>
            <a:gdLst/>
            <a:ahLst/>
            <a:cxnLst/>
            <a:rect l="l" t="t" r="r" b="b"/>
            <a:pathLst>
              <a:path w="7785734">
                <a:moveTo>
                  <a:pt x="0" y="0"/>
                </a:moveTo>
                <a:lnTo>
                  <a:pt x="778559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25181" y="1181594"/>
            <a:ext cx="7687653" cy="5838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/>
            </a:pPr>
            <a:endParaRPr lang="pl-PL" sz="1400" b="1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/>
            </a:pPr>
            <a:endParaRPr lang="pl-PL" sz="1400" b="1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/>
            </a:pPr>
            <a:endParaRPr lang="pl-PL" sz="1400" b="1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z="2000" b="1" dirty="0">
                <a:latin typeface="Arial"/>
                <a:cs typeface="Arial"/>
              </a:rPr>
              <a:t>Polityka Ochrony Danych Osobowych 2021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pl-PL" sz="1400" b="1" dirty="0" err="1">
                <a:latin typeface="Arial"/>
                <a:cs typeface="Arial"/>
              </a:rPr>
              <a:t>LINK:http</a:t>
            </a:r>
            <a:r>
              <a:rPr lang="pl-PL" sz="1400" b="1" dirty="0">
                <a:latin typeface="Arial"/>
                <a:cs typeface="Arial"/>
              </a:rPr>
              <a:t>://www.adm.uz.zgora.pl/intranet/Ochrona%20danych%20osobowych/Polityka%20Ochrony%20Danych%20Osobowych%202021.pdf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 startAt="2"/>
            </a:pPr>
            <a:r>
              <a:rPr lang="pl-PL" sz="2000" b="1" dirty="0">
                <a:latin typeface="Arial"/>
                <a:cs typeface="Arial"/>
              </a:rPr>
              <a:t>Instrukcja zarzadzania </a:t>
            </a:r>
            <a:r>
              <a:rPr lang="pl-PL" sz="2000" b="1" spc="-5" dirty="0">
                <a:latin typeface="Arial"/>
                <a:cs typeface="Arial"/>
              </a:rPr>
              <a:t>systemem informatycznym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pl-PL" sz="1400" b="1" spc="-5" dirty="0" err="1">
                <a:latin typeface="Arial"/>
                <a:cs typeface="Arial"/>
              </a:rPr>
              <a:t>LINK:http</a:t>
            </a:r>
            <a:r>
              <a:rPr lang="pl-PL" sz="1400" b="1" spc="-5" dirty="0">
                <a:latin typeface="Arial"/>
                <a:cs typeface="Arial"/>
              </a:rPr>
              <a:t>://www.adm.uz.zgora.pl/intranet/Ochrona%20danych%20osobowych/Instrukcja%20zarzadzania%20systemem%20informatycznym%202021.pdf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 startAt="3"/>
            </a:pPr>
            <a:r>
              <a:rPr lang="pl-PL" sz="2000" b="1" spc="-5" dirty="0">
                <a:latin typeface="Arial"/>
                <a:cs typeface="Arial"/>
              </a:rPr>
              <a:t>Załączniki do Polityki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pl-PL" sz="1400" b="1" spc="-5" dirty="0" err="1">
                <a:latin typeface="Arial"/>
                <a:cs typeface="Arial"/>
              </a:rPr>
              <a:t>LINK:http</a:t>
            </a:r>
            <a:r>
              <a:rPr lang="pl-PL" sz="1400" b="1" spc="-5" dirty="0">
                <a:latin typeface="Arial"/>
                <a:cs typeface="Arial"/>
              </a:rPr>
              <a:t>://www.adm.uz.zgora.pl/intranet/Ochrona%20danych%20osobowych/Zalaczniki/</a:t>
            </a: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 startAt="2"/>
            </a:pPr>
            <a:endParaRPr lang="pl-PL" sz="1400" b="1" spc="-5" dirty="0">
              <a:latin typeface="Arial"/>
              <a:cs typeface="Arial"/>
            </a:endParaRPr>
          </a:p>
          <a:p>
            <a:pPr marL="355600" marR="5080" indent="-342900">
              <a:lnSpc>
                <a:spcPct val="116700"/>
              </a:lnSpc>
              <a:spcBef>
                <a:spcPts val="100"/>
              </a:spcBef>
              <a:buFont typeface="+mj-lt"/>
              <a:buAutoNum type="arabicPeriod" startAt="2"/>
            </a:pPr>
            <a:endParaRPr lang="pl-PL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lang="pl-PL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6447" y="473650"/>
            <a:ext cx="7777480" cy="641350"/>
          </a:xfrm>
          <a:custGeom>
            <a:avLst/>
            <a:gdLst/>
            <a:ahLst/>
            <a:cxnLst/>
            <a:rect l="l" t="t" r="r" b="b"/>
            <a:pathLst>
              <a:path w="7777480" h="641350">
                <a:moveTo>
                  <a:pt x="7670063" y="0"/>
                </a:moveTo>
                <a:lnTo>
                  <a:pt x="106794" y="0"/>
                </a:lnTo>
                <a:lnTo>
                  <a:pt x="65226" y="8392"/>
                </a:lnTo>
                <a:lnTo>
                  <a:pt x="31280" y="31280"/>
                </a:lnTo>
                <a:lnTo>
                  <a:pt x="8392" y="65226"/>
                </a:lnTo>
                <a:lnTo>
                  <a:pt x="0" y="106794"/>
                </a:lnTo>
                <a:lnTo>
                  <a:pt x="0" y="533958"/>
                </a:lnTo>
                <a:lnTo>
                  <a:pt x="8392" y="575527"/>
                </a:lnTo>
                <a:lnTo>
                  <a:pt x="31280" y="609472"/>
                </a:lnTo>
                <a:lnTo>
                  <a:pt x="65226" y="632360"/>
                </a:lnTo>
                <a:lnTo>
                  <a:pt x="106794" y="640753"/>
                </a:lnTo>
                <a:lnTo>
                  <a:pt x="7670063" y="640753"/>
                </a:lnTo>
                <a:lnTo>
                  <a:pt x="7711639" y="632360"/>
                </a:lnTo>
                <a:lnTo>
                  <a:pt x="7745588" y="609472"/>
                </a:lnTo>
                <a:lnTo>
                  <a:pt x="7768477" y="575527"/>
                </a:lnTo>
                <a:lnTo>
                  <a:pt x="7776870" y="533958"/>
                </a:lnTo>
                <a:lnTo>
                  <a:pt x="7776870" y="106794"/>
                </a:lnTo>
                <a:lnTo>
                  <a:pt x="7768477" y="65226"/>
                </a:lnTo>
                <a:lnTo>
                  <a:pt x="7745588" y="31280"/>
                </a:lnTo>
                <a:lnTo>
                  <a:pt x="7711639" y="8392"/>
                </a:lnTo>
                <a:lnTo>
                  <a:pt x="767006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41222" y="467867"/>
            <a:ext cx="7587615" cy="5956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425"/>
              </a:spcBef>
              <a:tabLst>
                <a:tab pos="2686685" algn="l"/>
                <a:tab pos="4603750" algn="l"/>
                <a:tab pos="6501765" algn="l"/>
              </a:tabLst>
            </a:pPr>
            <a:r>
              <a:rPr i="0" spc="-5" dirty="0">
                <a:latin typeface="Arial"/>
                <a:cs typeface="Arial"/>
              </a:rPr>
              <a:t>DOKUMEN</a:t>
            </a:r>
            <a:r>
              <a:rPr i="0" spc="-150" dirty="0">
                <a:latin typeface="Arial"/>
                <a:cs typeface="Arial"/>
              </a:rPr>
              <a:t>T</a:t>
            </a:r>
            <a:r>
              <a:rPr i="0" dirty="0">
                <a:latin typeface="Arial"/>
                <a:cs typeface="Arial"/>
              </a:rPr>
              <a:t>ACJA	(POLITYKI)	OCHRONY	</a:t>
            </a:r>
            <a:r>
              <a:rPr i="0" spc="-5" dirty="0">
                <a:latin typeface="Arial"/>
                <a:cs typeface="Arial"/>
              </a:rPr>
              <a:t>DANYCH  </a:t>
            </a:r>
            <a:r>
              <a:rPr i="0" dirty="0">
                <a:latin typeface="Arial"/>
                <a:cs typeface="Arial"/>
              </a:rPr>
              <a:t>OSOBOWYCH W </a:t>
            </a:r>
            <a:r>
              <a:rPr i="0" spc="-5" dirty="0">
                <a:latin typeface="Arial"/>
                <a:cs typeface="Arial"/>
              </a:rPr>
              <a:t>UNIWERSYTECIE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ZIELONOGÓRSKIM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CF02B6-D3AC-4F74-BB26-31B41CF4C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81" y="381000"/>
            <a:ext cx="7644765" cy="6155531"/>
          </a:xfrm>
        </p:spPr>
        <p:txBody>
          <a:bodyPr/>
          <a:lstStyle/>
          <a:p>
            <a:r>
              <a:rPr lang="pl-PL" dirty="0"/>
              <a:t>Załącznik nr 1 - Procedura udzielenia upoważnień</a:t>
            </a:r>
          </a:p>
          <a:p>
            <a:r>
              <a:rPr lang="pl-PL" dirty="0"/>
              <a:t>Załącznik nr 1a - Wniosek o wydanie upoważnienia do przetwarzania danych osobowych</a:t>
            </a:r>
          </a:p>
          <a:p>
            <a:r>
              <a:rPr lang="pl-PL" dirty="0"/>
              <a:t>Załącznik nr 2a - Upoważnienie pracownik</a:t>
            </a:r>
          </a:p>
          <a:p>
            <a:r>
              <a:rPr lang="pl-PL" dirty="0"/>
              <a:t>Załącznik nr 2b - Upoważnienie student</a:t>
            </a:r>
          </a:p>
          <a:p>
            <a:r>
              <a:rPr lang="pl-PL" dirty="0"/>
              <a:t>Załącznik nr 3 - Rejestr osób upoważnionych</a:t>
            </a:r>
          </a:p>
          <a:p>
            <a:r>
              <a:rPr lang="pl-PL" dirty="0"/>
              <a:t>Załącznik nr 4 - Umowa powierzenia danych 2020</a:t>
            </a:r>
          </a:p>
          <a:p>
            <a:r>
              <a:rPr lang="pl-PL" dirty="0"/>
              <a:t>Załącznik nr 5 - Umowa współadministrowania</a:t>
            </a:r>
          </a:p>
          <a:p>
            <a:r>
              <a:rPr lang="pl-PL" dirty="0"/>
              <a:t>Załącznik nr 6 - Rejestr umów powierzenia danych osobowych</a:t>
            </a:r>
          </a:p>
          <a:p>
            <a:r>
              <a:rPr lang="pl-PL" dirty="0"/>
              <a:t>Załącznik nr 7 - Procedura zawierania umów powierzenia danych</a:t>
            </a:r>
          </a:p>
          <a:p>
            <a:r>
              <a:rPr lang="pl-PL" dirty="0"/>
              <a:t>Załącznik nr 8 - Rejestr czynności przetwarzania danych osobowych</a:t>
            </a:r>
          </a:p>
          <a:p>
            <a:r>
              <a:rPr lang="pl-PL" dirty="0"/>
              <a:t>Załącznik nr 9 - Rejestr kategorii czynności przetwarzania</a:t>
            </a:r>
          </a:p>
          <a:p>
            <a:r>
              <a:rPr lang="pl-PL" dirty="0"/>
              <a:t>Załącznik nr 10 - Sporządzanie RCPD</a:t>
            </a:r>
          </a:p>
          <a:p>
            <a:r>
              <a:rPr lang="pl-PL" dirty="0"/>
              <a:t>Załącznik nr 11 - Procedura ochrony danych osobowych w fazie projektowania</a:t>
            </a:r>
          </a:p>
          <a:p>
            <a:r>
              <a:rPr lang="pl-PL" dirty="0"/>
              <a:t>Załącznik nr 12 - Metodyka zarzadzania ryzykiem w ochronie danych osobowych</a:t>
            </a:r>
          </a:p>
          <a:p>
            <a:r>
              <a:rPr lang="pl-PL" dirty="0"/>
              <a:t>Załącznik nr 13 - Klauzula informacyjna w przypadku zbierania danych od osoby której dane dotyczą</a:t>
            </a:r>
          </a:p>
          <a:p>
            <a:r>
              <a:rPr lang="pl-PL" dirty="0"/>
              <a:t>Załącznik nr 14 - Klauzula informacyjna - inny sposób</a:t>
            </a:r>
          </a:p>
          <a:p>
            <a:r>
              <a:rPr lang="pl-PL" dirty="0"/>
              <a:t>Załącznik nr 15 - Postepowanie dotyczące wniosku obywatela w zakresie przysługujących mu praw</a:t>
            </a:r>
          </a:p>
          <a:p>
            <a:r>
              <a:rPr lang="pl-PL" dirty="0"/>
              <a:t>Załącznik nr 16 - Zgoda na przetwarzanie danych osobowych</a:t>
            </a:r>
          </a:p>
          <a:p>
            <a:r>
              <a:rPr lang="pl-PL" dirty="0"/>
              <a:t>Załącznik nr 17 - Procedura retencji danych osobowych</a:t>
            </a:r>
          </a:p>
          <a:p>
            <a:r>
              <a:rPr lang="pl-PL" dirty="0"/>
              <a:t>Załącznik nr 18 - Postepowanie w przypadku naruszenia ochrony danych osobowych</a:t>
            </a:r>
          </a:p>
          <a:p>
            <a:r>
              <a:rPr lang="pl-PL" dirty="0"/>
              <a:t>Załącznik nr 19 - Procedura współpracy z organem nadzorczym</a:t>
            </a:r>
          </a:p>
          <a:p>
            <a:r>
              <a:rPr lang="pl-PL" dirty="0"/>
              <a:t>Załącznik nr 20 - Obszar przetwarzania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325741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6560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POLITYKA </a:t>
            </a:r>
            <a:r>
              <a:rPr i="0" spc="-10" dirty="0">
                <a:latin typeface="Arial"/>
                <a:cs typeface="Arial"/>
              </a:rPr>
              <a:t>BEZPIECZEŃSTWA </a:t>
            </a:r>
            <a:r>
              <a:rPr i="0" dirty="0">
                <a:latin typeface="Arial"/>
                <a:cs typeface="Arial"/>
              </a:rPr>
              <a:t>– </a:t>
            </a:r>
            <a:r>
              <a:rPr i="0" spc="-5" dirty="0">
                <a:latin typeface="Arial"/>
                <a:cs typeface="Arial"/>
              </a:rPr>
              <a:t>DOKUMENT</a:t>
            </a:r>
            <a:r>
              <a:rPr i="0" spc="-24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GŁÓWNY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00222"/>
              </p:ext>
            </p:extLst>
          </p:nvPr>
        </p:nvGraphicFramePr>
        <p:xfrm>
          <a:off x="349910" y="1389477"/>
          <a:ext cx="8462010" cy="4161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ts val="2090"/>
                        </a:lnSpc>
                        <a:spcBef>
                          <a:spcPts val="1450"/>
                        </a:spcBef>
                        <a:tabLst>
                          <a:tab pos="1743075" algn="l"/>
                          <a:tab pos="2708910" algn="l"/>
                          <a:tab pos="4081779" algn="l"/>
                          <a:tab pos="4539615" algn="l"/>
                          <a:tab pos="4985385" algn="l"/>
                          <a:tab pos="6052820" algn="l"/>
                          <a:tab pos="6802755" algn="l"/>
                          <a:tab pos="737425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yka 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eń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wa 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ł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ą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ik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mi 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śla </a:t>
                      </a:r>
                      <a:r>
                        <a:rPr sz="18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ry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ia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ych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obo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wych	w</a:t>
                      </a:r>
                      <a:r>
                        <a:rPr lang="pl-PL" sz="1800" dirty="0">
                          <a:latin typeface="Arial"/>
                          <a:cs typeface="Arial"/>
                        </a:rPr>
                        <a:t> Uniwersytecie Zielonogórskim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500"/>
                        </a:lnSpc>
                        <a:spcBef>
                          <a:spcPts val="16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Cel dokumentu stanowi zapewnienie przetwarzania danych osobowych,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tym przetwarzanych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systemach informatycznych,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przez Uczelnię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sposób zgodny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obowiązującymi przepisami prawa,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szczególności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przepisami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RODO.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76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900"/>
                        </a:lnSpc>
                        <a:spcBef>
                          <a:spcPts val="16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Dokument został opracowany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celu jego </a:t>
                      </a:r>
                      <a:r>
                        <a:rPr sz="1800" b="1" spc="-5" dirty="0" err="1">
                          <a:latin typeface="Arial"/>
                          <a:cs typeface="Arial"/>
                        </a:rPr>
                        <a:t>stosowania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b="0" spc="-5" dirty="0">
                          <a:latin typeface="Arial"/>
                          <a:cs typeface="Arial"/>
                        </a:rPr>
                        <a:t>przez wszystkich pracowników, doktorantów, studentów oraz innych osób współpracujących z Uniwersytetem.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63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4524" y="3479203"/>
            <a:ext cx="360045" cy="1280160"/>
          </a:xfrm>
          <a:custGeom>
            <a:avLst/>
            <a:gdLst/>
            <a:ahLst/>
            <a:cxnLst/>
            <a:rect l="l" t="t" r="r" b="b"/>
            <a:pathLst>
              <a:path w="360045" h="1280160">
                <a:moveTo>
                  <a:pt x="0" y="0"/>
                </a:moveTo>
                <a:lnTo>
                  <a:pt x="0" y="1279534"/>
                </a:lnTo>
                <a:lnTo>
                  <a:pt x="359781" y="1279534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5714" y="3499597"/>
            <a:ext cx="330835" cy="1280160"/>
          </a:xfrm>
          <a:custGeom>
            <a:avLst/>
            <a:gdLst/>
            <a:ahLst/>
            <a:cxnLst/>
            <a:rect l="l" t="t" r="r" b="b"/>
            <a:pathLst>
              <a:path w="330835" h="1280160">
                <a:moveTo>
                  <a:pt x="330793" y="0"/>
                </a:moveTo>
                <a:lnTo>
                  <a:pt x="330793" y="1279534"/>
                </a:lnTo>
                <a:lnTo>
                  <a:pt x="0" y="1279534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7137" y="2452482"/>
            <a:ext cx="2021839" cy="1047115"/>
          </a:xfrm>
          <a:custGeom>
            <a:avLst/>
            <a:gdLst/>
            <a:ahLst/>
            <a:cxnLst/>
            <a:rect l="l" t="t" r="r" b="b"/>
            <a:pathLst>
              <a:path w="2021840" h="1047114">
                <a:moveTo>
                  <a:pt x="0" y="1046628"/>
                </a:moveTo>
                <a:lnTo>
                  <a:pt x="2021474" y="1046628"/>
                </a:lnTo>
                <a:lnTo>
                  <a:pt x="2021474" y="0"/>
                </a:lnTo>
                <a:lnTo>
                  <a:pt x="0" y="0"/>
                </a:lnTo>
                <a:lnTo>
                  <a:pt x="0" y="1046628"/>
                </a:lnTo>
                <a:close/>
              </a:path>
            </a:pathLst>
          </a:custGeom>
          <a:solidFill>
            <a:srgbClr val="54004A"/>
          </a:solidFill>
        </p:spPr>
        <p:txBody>
          <a:bodyPr wrap="square" lIns="0" tIns="0" rIns="0" bIns="0" rtlCol="0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ADMINISTRATOR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(REKTOR UZ)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8436" y="4228502"/>
            <a:ext cx="2021839" cy="1047115"/>
          </a:xfrm>
          <a:custGeom>
            <a:avLst/>
            <a:gdLst/>
            <a:ahLst/>
            <a:cxnLst/>
            <a:rect l="l" t="t" r="r" b="b"/>
            <a:pathLst>
              <a:path w="2021839" h="1047114">
                <a:moveTo>
                  <a:pt x="0" y="1046628"/>
                </a:moveTo>
                <a:lnTo>
                  <a:pt x="2021474" y="1046628"/>
                </a:lnTo>
                <a:lnTo>
                  <a:pt x="2021474" y="0"/>
                </a:lnTo>
                <a:lnTo>
                  <a:pt x="0" y="0"/>
                </a:lnTo>
                <a:lnTo>
                  <a:pt x="0" y="104662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lang="pl-PL" sz="1400" dirty="0">
              <a:solidFill>
                <a:schemeClr val="bg1"/>
              </a:solidFill>
            </a:endParaRPr>
          </a:p>
          <a:p>
            <a:endParaRPr lang="pl-PL" sz="1400" dirty="0">
              <a:solidFill>
                <a:schemeClr val="bg1"/>
              </a:solidFill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Inspektor Ochrony Danych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0705" y="4564379"/>
            <a:ext cx="2021839" cy="4159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7675" marR="211454" indent="-227329">
              <a:lnSpc>
                <a:spcPts val="1390"/>
              </a:lnSpc>
              <a:spcBef>
                <a:spcPts val="38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Inspektor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Ochrony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Danych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(IOD)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4569" y="4254223"/>
            <a:ext cx="2021839" cy="738664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56210" marR="147955" indent="-635" algn="ctr">
              <a:lnSpc>
                <a:spcPts val="1390"/>
              </a:lnSpc>
            </a:pPr>
            <a:r>
              <a:rPr lang="pl-PL" sz="1400" b="1" spc="-5" dirty="0">
                <a:solidFill>
                  <a:srgbClr val="FFFFFF"/>
                </a:solidFill>
                <a:latin typeface="Arial"/>
                <a:cs typeface="Arial"/>
              </a:rPr>
              <a:t>KANCLERZ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l-PL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6210" marR="147955" indent="-635" algn="ctr">
              <a:lnSpc>
                <a:spcPts val="1390"/>
              </a:lnSpc>
            </a:pPr>
            <a:r>
              <a:rPr lang="pl-PL" sz="1200" dirty="0">
                <a:solidFill>
                  <a:srgbClr val="FFFFFF"/>
                </a:solidFill>
                <a:latin typeface="Arial"/>
                <a:cs typeface="Arial"/>
              </a:rPr>
              <a:t>osoba upoważniona przez Administratora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8309" y="1228209"/>
            <a:ext cx="8611870" cy="636905"/>
          </a:xfrm>
          <a:custGeom>
            <a:avLst/>
            <a:gdLst/>
            <a:ahLst/>
            <a:cxnLst/>
            <a:rect l="l" t="t" r="r" b="b"/>
            <a:pathLst>
              <a:path w="8611870" h="636905">
                <a:moveTo>
                  <a:pt x="8505276" y="0"/>
                </a:moveTo>
                <a:lnTo>
                  <a:pt x="106078" y="0"/>
                </a:lnTo>
                <a:lnTo>
                  <a:pt x="64788" y="8336"/>
                </a:lnTo>
                <a:lnTo>
                  <a:pt x="31069" y="31070"/>
                </a:lnTo>
                <a:lnTo>
                  <a:pt x="8336" y="64789"/>
                </a:lnTo>
                <a:lnTo>
                  <a:pt x="0" y="106080"/>
                </a:lnTo>
                <a:lnTo>
                  <a:pt x="0" y="530400"/>
                </a:lnTo>
                <a:lnTo>
                  <a:pt x="8336" y="571691"/>
                </a:lnTo>
                <a:lnTo>
                  <a:pt x="31069" y="605410"/>
                </a:lnTo>
                <a:lnTo>
                  <a:pt x="64788" y="628144"/>
                </a:lnTo>
                <a:lnTo>
                  <a:pt x="106078" y="636480"/>
                </a:lnTo>
                <a:lnTo>
                  <a:pt x="8505276" y="636480"/>
                </a:lnTo>
                <a:lnTo>
                  <a:pt x="8546568" y="628144"/>
                </a:lnTo>
                <a:lnTo>
                  <a:pt x="8580286" y="605410"/>
                </a:lnTo>
                <a:lnTo>
                  <a:pt x="8603020" y="571691"/>
                </a:lnTo>
                <a:lnTo>
                  <a:pt x="8611356" y="530400"/>
                </a:lnTo>
                <a:lnTo>
                  <a:pt x="8611356" y="106080"/>
                </a:lnTo>
                <a:lnTo>
                  <a:pt x="8603020" y="64789"/>
                </a:lnTo>
                <a:lnTo>
                  <a:pt x="8580286" y="31070"/>
                </a:lnTo>
                <a:lnTo>
                  <a:pt x="8546568" y="8336"/>
                </a:lnTo>
                <a:lnTo>
                  <a:pt x="8505276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2879" y="1351788"/>
            <a:ext cx="7796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STRUKTURA OCHRONY </a:t>
            </a:r>
            <a:r>
              <a:rPr i="0" dirty="0">
                <a:latin typeface="Arial"/>
                <a:cs typeface="Arial"/>
              </a:rPr>
              <a:t>DANYCH </a:t>
            </a:r>
            <a:r>
              <a:rPr i="0" spc="-5" dirty="0">
                <a:latin typeface="Arial"/>
                <a:cs typeface="Arial"/>
              </a:rPr>
              <a:t>OSOBOWYCH </a:t>
            </a:r>
            <a:r>
              <a:rPr i="0" dirty="0">
                <a:latin typeface="Arial"/>
                <a:cs typeface="Arial"/>
              </a:rPr>
              <a:t>W </a:t>
            </a:r>
            <a:r>
              <a:rPr lang="pl-PL" i="0" spc="-5" dirty="0">
                <a:latin typeface="Arial"/>
                <a:cs typeface="Arial"/>
              </a:rPr>
              <a:t>UZ</a:t>
            </a:r>
            <a:endParaRPr i="0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24161"/>
              </p:ext>
            </p:extLst>
          </p:nvPr>
        </p:nvGraphicFramePr>
        <p:xfrm>
          <a:off x="679450" y="421076"/>
          <a:ext cx="7777480" cy="5991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704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ZAWIADOMIENIE PUODO O WYZNACZENIU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969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Termin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7465" algn="just">
                        <a:lnSpc>
                          <a:spcPct val="114599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Podmiot,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wyznaczył inspektora, zawiadamia PUODO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jego wyznaczeniu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terminie 14 dni od dnia wyznaczenia,  wskazując imię, nazwisko oraz adres poczty elektronicznej lub  numer telefonu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inspektora.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Forma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45085" marR="37465" algn="just">
                        <a:lnSpc>
                          <a:spcPct val="1147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Jedynym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prawidłowym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skutecznym sposobem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zawiadomienia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wyznaczeniu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jest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zawiadomienie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postaci  elektronicznej, opatrzone kwalifikowanym podpisem  elektronicznym albo podpisem potwierdzonym profilem  zaufanym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ePUAP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(zgodnie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art.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ust. 6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u.o.d.o).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5085" marR="37465" algn="just">
                        <a:lnSpc>
                          <a:spcPct val="114999"/>
                        </a:lnSpc>
                        <a:spcBef>
                          <a:spcPts val="5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Zawiadomienie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należy przesłać, wykorzystując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tym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celu jedną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dostępnych usług znajdujących się na stronie portalu  biznes.gov.pl.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5085" marR="37465" algn="just">
                        <a:lnSpc>
                          <a:spcPct val="125000"/>
                        </a:lnSpc>
                        <a:spcBef>
                          <a:spcPts val="380"/>
                        </a:spcBef>
                      </a:pPr>
                      <a:r>
                        <a:rPr sz="1600" b="1" spc="-5" dirty="0" err="1">
                          <a:latin typeface="Arial"/>
                          <a:cs typeface="Arial"/>
                        </a:rPr>
                        <a:t>Zawiadomienie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1" spc="-5" dirty="0">
                          <a:latin typeface="Arial"/>
                          <a:cs typeface="Arial"/>
                        </a:rPr>
                        <a:t>składa Administrator.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0847"/>
            <a:ext cx="9031224" cy="3861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7283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ZADANIA </a:t>
            </a:r>
            <a:r>
              <a:rPr b="1" i="0" dirty="0">
                <a:latin typeface="Arial"/>
                <a:cs typeface="Arial"/>
              </a:rPr>
              <a:t>I </a:t>
            </a:r>
            <a:r>
              <a:rPr b="1" i="0" spc="-55" dirty="0">
                <a:latin typeface="Arial"/>
                <a:cs typeface="Arial"/>
              </a:rPr>
              <a:t>STATUS </a:t>
            </a:r>
            <a:r>
              <a:rPr b="1" i="0" spc="-5" dirty="0">
                <a:latin typeface="Arial"/>
                <a:cs typeface="Arial"/>
              </a:rPr>
              <a:t>INSPEKTORA OCHRONY </a:t>
            </a:r>
            <a:r>
              <a:rPr b="1" i="0" dirty="0">
                <a:latin typeface="Arial"/>
                <a:cs typeface="Arial"/>
              </a:rPr>
              <a:t>DANYCH</a:t>
            </a:r>
            <a:r>
              <a:rPr b="1" i="0" spc="-160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(IOD)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75010"/>
              </p:ext>
            </p:extLst>
          </p:nvPr>
        </p:nvGraphicFramePr>
        <p:xfrm>
          <a:off x="349910" y="1389477"/>
          <a:ext cx="8462010" cy="444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54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ts val="2090"/>
                        </a:lnSpc>
                        <a:spcBef>
                          <a:spcPts val="8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Nadzór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kontrola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nad ochroną danych osobowych przetwarzanych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przez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Uniwersytet Zielonogórski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41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ts val="2110"/>
                        </a:lnSpc>
                        <a:spcBef>
                          <a:spcPts val="795"/>
                        </a:spcBef>
                        <a:tabLst>
                          <a:tab pos="1749425" algn="l"/>
                          <a:tab pos="2176145" algn="l"/>
                          <a:tab pos="3339465" algn="l"/>
                          <a:tab pos="5149850" algn="l"/>
                          <a:tab pos="5932170" algn="l"/>
                          <a:tab pos="661225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zwł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	i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ż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ą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tn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ys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kic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h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sprawach/projektach dotyczących ochrony danych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ct val="99700"/>
                        </a:lnSpc>
                        <a:spcBef>
                          <a:spcPts val="1110"/>
                        </a:spcBef>
                      </a:pPr>
                      <a:r>
                        <a:rPr sz="1800" b="1" spc="-5" dirty="0" err="1">
                          <a:latin typeface="Arial"/>
                          <a:cs typeface="Arial"/>
                        </a:rPr>
                        <a:t>Informowanie</a:t>
                      </a:r>
                      <a:r>
                        <a:rPr lang="pl-PL"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b="0" spc="-5" dirty="0">
                          <a:latin typeface="Arial"/>
                          <a:cs typeface="Arial"/>
                        </a:rPr>
                        <a:t>osób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przetwarzają</a:t>
                      </a:r>
                      <a:r>
                        <a:rPr lang="pl-PL" sz="1800" spc="-5" dirty="0" err="1">
                          <a:latin typeface="Arial"/>
                          <a:cs typeface="Arial"/>
                        </a:rPr>
                        <a:t>cych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dane osobowe,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obowiązkach spoczywających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nich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mocy przepisów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RODO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oraz innych przepisów powszechnie obowiązującego prawa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doradzanie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im  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tej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sprawie.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900"/>
                        </a:lnSpc>
                        <a:spcBef>
                          <a:spcPts val="98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Monitorowanie przestrzegania </a:t>
                      </a:r>
                      <a:r>
                        <a:rPr sz="1800" b="1" spc="-5" dirty="0" err="1">
                          <a:latin typeface="Arial"/>
                          <a:cs typeface="Arial"/>
                        </a:rPr>
                        <a:t>przez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b="1" spc="-5" dirty="0">
                          <a:latin typeface="Arial"/>
                          <a:cs typeface="Arial"/>
                        </a:rPr>
                        <a:t>Uczelnię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przepisów RODO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, oraz innych przepisów powszechnie  obowiązującego prawa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ochronie danych oraz postanowień zawartych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dokumentacji przetwarzania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danych.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1233" y="1334418"/>
          <a:ext cx="7263130" cy="2774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5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DANE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ZWYKŁE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508634" algn="ctr">
                        <a:lnSpc>
                          <a:spcPts val="19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SZCZEGÓLNE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KATEGORIE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(DANE WRAŻLIWE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SENSYTYWNE)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ts val="1900"/>
                        </a:lnSpc>
                        <a:spcBef>
                          <a:spcPts val="445"/>
                        </a:spcBef>
                        <a:tabLst>
                          <a:tab pos="1677670" algn="l"/>
                          <a:tab pos="3389629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Wsz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zidentyfikowanej lub możliwej do  zidentyfikowania osobie fizycznej,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 należą do szczególnych  kategorii danych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ts val="1900"/>
                        </a:lnSpc>
                        <a:spcBef>
                          <a:spcPts val="44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Wymagają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szczególnej ochrony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ponieważ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ich przetwarzanie niesie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za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sobą wysokie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dla  podstawowych praw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wolności osób,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dotyczą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dane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7283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ZADANIA </a:t>
            </a:r>
            <a:r>
              <a:rPr b="1" i="0" dirty="0">
                <a:latin typeface="Arial"/>
                <a:cs typeface="Arial"/>
              </a:rPr>
              <a:t>I </a:t>
            </a:r>
            <a:r>
              <a:rPr b="1" i="0" spc="-55" dirty="0">
                <a:latin typeface="Arial"/>
                <a:cs typeface="Arial"/>
              </a:rPr>
              <a:t>STATUS </a:t>
            </a:r>
            <a:r>
              <a:rPr b="1" i="0" spc="-5" dirty="0">
                <a:latin typeface="Arial"/>
                <a:cs typeface="Arial"/>
              </a:rPr>
              <a:t>INSPEKTORA OCHRONY </a:t>
            </a:r>
            <a:r>
              <a:rPr b="1" i="0" dirty="0">
                <a:latin typeface="Arial"/>
                <a:cs typeface="Arial"/>
              </a:rPr>
              <a:t>DANYCH</a:t>
            </a:r>
            <a:r>
              <a:rPr b="1" i="0" spc="-160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(IOD)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61167"/>
              </p:ext>
            </p:extLst>
          </p:nvPr>
        </p:nvGraphicFramePr>
        <p:xfrm>
          <a:off x="349910" y="1389477"/>
          <a:ext cx="846201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Udzielanie na </a:t>
                      </a:r>
                      <a:r>
                        <a:rPr sz="2000" dirty="0" err="1">
                          <a:latin typeface="Arial"/>
                          <a:cs typeface="Arial"/>
                        </a:rPr>
                        <a:t>żądanie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2000" dirty="0">
                          <a:latin typeface="Arial"/>
                          <a:cs typeface="Arial"/>
                        </a:rPr>
                        <a:t> użytkowników </a:t>
                      </a:r>
                      <a:r>
                        <a:rPr sz="2000" b="1" spc="-5" dirty="0" err="1">
                          <a:latin typeface="Arial"/>
                          <a:cs typeface="Arial"/>
                        </a:rPr>
                        <a:t>zaleceń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co do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przeprowadzanej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oceny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skutków dla  ochrony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danych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(OSD) oraz monitorowanie jej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wykonania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624330" algn="l"/>
                          <a:tab pos="1942464" algn="l"/>
                          <a:tab pos="3277235" algn="l"/>
                          <a:tab pos="4288155" algn="l"/>
                          <a:tab pos="5438140" algn="l"/>
                          <a:tab pos="6491605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spó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ł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aca	z	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ezesem	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zędu	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ony	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anych	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sobo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ych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PUODO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).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Pełnienie funkcji punktu kontaktowego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dla osób,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których dotyczą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dane we wszystkich sprawach związanych z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przetwarzaniem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ich  danych osobowych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oraz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z wykonywaniem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praw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przysługujących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im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mocy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RODO.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Informowanie, doradzanie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rekomendowanie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określonych działań  w zakresie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ochrony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osobowych.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Weryfikowanie aktualności Polityki bezpieczeństwa oraz  pozostałych procedur, polityk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dokumentów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składających się na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dokumentację przetwarzania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danych osobowych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oraz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nadzór nad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przestrzeganiem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zasad w nich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zawartych.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3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7693623" y="650768"/>
                </a:lnTo>
                <a:lnTo>
                  <a:pt x="7735842" y="642244"/>
                </a:lnTo>
                <a:lnTo>
                  <a:pt x="7770319" y="618999"/>
                </a:lnTo>
                <a:lnTo>
                  <a:pt x="7793564" y="584522"/>
                </a:lnTo>
                <a:lnTo>
                  <a:pt x="7802088" y="542302"/>
                </a:lnTo>
                <a:lnTo>
                  <a:pt x="7802088" y="108465"/>
                </a:lnTo>
                <a:lnTo>
                  <a:pt x="7793564" y="66246"/>
                </a:lnTo>
                <a:lnTo>
                  <a:pt x="7770319" y="31769"/>
                </a:lnTo>
                <a:lnTo>
                  <a:pt x="7735842" y="8523"/>
                </a:lnTo>
                <a:lnTo>
                  <a:pt x="769362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0" y="108465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7693624" y="0"/>
                </a:lnTo>
                <a:lnTo>
                  <a:pt x="7735843" y="8523"/>
                </a:lnTo>
                <a:lnTo>
                  <a:pt x="7770320" y="31768"/>
                </a:lnTo>
                <a:lnTo>
                  <a:pt x="7793565" y="66245"/>
                </a:lnTo>
                <a:lnTo>
                  <a:pt x="7802089" y="108465"/>
                </a:lnTo>
                <a:lnTo>
                  <a:pt x="7802089" y="542302"/>
                </a:lnTo>
                <a:lnTo>
                  <a:pt x="7793565" y="584522"/>
                </a:lnTo>
                <a:lnTo>
                  <a:pt x="7770320" y="618999"/>
                </a:lnTo>
                <a:lnTo>
                  <a:pt x="7735843" y="642244"/>
                </a:lnTo>
                <a:lnTo>
                  <a:pt x="7693624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7283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ZADANIA </a:t>
            </a:r>
            <a:r>
              <a:rPr b="1" i="0" dirty="0">
                <a:latin typeface="Arial"/>
                <a:cs typeface="Arial"/>
              </a:rPr>
              <a:t>I </a:t>
            </a:r>
            <a:r>
              <a:rPr b="1" i="0" spc="-55" dirty="0">
                <a:latin typeface="Arial"/>
                <a:cs typeface="Arial"/>
              </a:rPr>
              <a:t>STATUS </a:t>
            </a:r>
            <a:r>
              <a:rPr b="1" i="0" spc="-5" dirty="0">
                <a:latin typeface="Arial"/>
                <a:cs typeface="Arial"/>
              </a:rPr>
              <a:t>INSPEKTORA OCHRONY </a:t>
            </a:r>
            <a:r>
              <a:rPr b="1" i="0" dirty="0">
                <a:latin typeface="Arial"/>
                <a:cs typeface="Arial"/>
              </a:rPr>
              <a:t>DANYCH</a:t>
            </a:r>
            <a:r>
              <a:rPr b="1" i="0" spc="-160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(IOD)</a:t>
            </a:r>
          </a:p>
        </p:txBody>
      </p:sp>
      <p:sp>
        <p:nvSpPr>
          <p:cNvPr id="5" name="object 5"/>
          <p:cNvSpPr/>
          <p:nvPr/>
        </p:nvSpPr>
        <p:spPr>
          <a:xfrm>
            <a:off x="653141" y="1289629"/>
            <a:ext cx="7802245" cy="4511040"/>
          </a:xfrm>
          <a:custGeom>
            <a:avLst/>
            <a:gdLst/>
            <a:ahLst/>
            <a:cxnLst/>
            <a:rect l="l" t="t" r="r" b="b"/>
            <a:pathLst>
              <a:path w="7802245" h="4511040">
                <a:moveTo>
                  <a:pt x="0" y="4511039"/>
                </a:moveTo>
                <a:lnTo>
                  <a:pt x="7802088" y="4511039"/>
                </a:lnTo>
                <a:lnTo>
                  <a:pt x="7802088" y="0"/>
                </a:lnTo>
                <a:lnTo>
                  <a:pt x="0" y="0"/>
                </a:lnTo>
                <a:lnTo>
                  <a:pt x="0" y="4511039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141" y="128327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0"/>
                </a:moveTo>
                <a:lnTo>
                  <a:pt x="0" y="45237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5231" y="128327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0"/>
                </a:moveTo>
                <a:lnTo>
                  <a:pt x="0" y="45237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1" y="1283279"/>
            <a:ext cx="7814945" cy="12700"/>
          </a:xfrm>
          <a:custGeom>
            <a:avLst/>
            <a:gdLst/>
            <a:ahLst/>
            <a:cxnLst/>
            <a:rect l="l" t="t" r="r" b="b"/>
            <a:pathLst>
              <a:path w="7814945" h="12700">
                <a:moveTo>
                  <a:pt x="0" y="0"/>
                </a:moveTo>
                <a:lnTo>
                  <a:pt x="7814789" y="0"/>
                </a:lnTo>
                <a:lnTo>
                  <a:pt x="781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791" y="5800669"/>
            <a:ext cx="7814945" cy="0"/>
          </a:xfrm>
          <a:custGeom>
            <a:avLst/>
            <a:gdLst/>
            <a:ahLst/>
            <a:cxnLst/>
            <a:rect l="l" t="t" r="r" b="b"/>
            <a:pathLst>
              <a:path w="7814945">
                <a:moveTo>
                  <a:pt x="0" y="0"/>
                </a:moveTo>
                <a:lnTo>
                  <a:pt x="781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881" y="1526540"/>
            <a:ext cx="7644765" cy="40286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IOD może wykonywać również inne zadania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obowiązki. Jednocześnie  </a:t>
            </a:r>
            <a:r>
              <a:rPr sz="1800" spc="-5" dirty="0" err="1">
                <a:latin typeface="Arial"/>
                <a:cs typeface="Arial"/>
              </a:rPr>
              <a:t>jednak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pl-PL" sz="1800" spc="-5" dirty="0">
                <a:latin typeface="Arial"/>
                <a:cs typeface="Arial"/>
              </a:rPr>
              <a:t>Administrator zapewnia</a:t>
            </a:r>
            <a:r>
              <a:rPr sz="1800" spc="-5" dirty="0">
                <a:latin typeface="Arial"/>
                <a:cs typeface="Arial"/>
              </a:rPr>
              <a:t>, by takie zadania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obowiązki nie  powodowały </a:t>
            </a:r>
            <a:r>
              <a:rPr sz="1800" b="1" spc="-5" dirty="0">
                <a:latin typeface="Arial"/>
                <a:cs typeface="Arial"/>
              </a:rPr>
              <a:t>konfliktu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interesów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Powyższe oznacza, </a:t>
            </a:r>
            <a:r>
              <a:rPr sz="1800" dirty="0">
                <a:latin typeface="Arial"/>
                <a:cs typeface="Arial"/>
              </a:rPr>
              <a:t>że </a:t>
            </a:r>
            <a:r>
              <a:rPr sz="1800" spc="-5" dirty="0">
                <a:latin typeface="Arial"/>
                <a:cs typeface="Arial"/>
              </a:rPr>
              <a:t>IOD nie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może: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Arial"/>
              <a:cs typeface="Arial"/>
            </a:endParaRPr>
          </a:p>
          <a:p>
            <a:pPr marL="412750" marR="5080" indent="-400050">
              <a:lnSpc>
                <a:spcPct val="102200"/>
              </a:lnSpc>
              <a:buAutoNum type="romanLcParenBoth"/>
              <a:tabLst>
                <a:tab pos="412115" algn="l"/>
                <a:tab pos="412750" algn="l"/>
                <a:tab pos="984250" algn="l"/>
                <a:tab pos="1835785" algn="l"/>
                <a:tab pos="2128520" algn="l"/>
                <a:tab pos="3297554" algn="l"/>
                <a:tab pos="4009390" algn="l"/>
                <a:tab pos="4187825" algn="l"/>
                <a:tab pos="5344160" algn="l"/>
                <a:tab pos="6894195" algn="l"/>
              </a:tabLst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ć	</a:t>
            </a:r>
            <a:r>
              <a:rPr sz="1800" spc="-5" dirty="0">
                <a:latin typeface="Arial"/>
                <a:cs typeface="Arial"/>
              </a:rPr>
              <a:t>ud</a:t>
            </a:r>
            <a:r>
              <a:rPr sz="1800" dirty="0">
                <a:latin typeface="Arial"/>
                <a:cs typeface="Arial"/>
              </a:rPr>
              <a:t>zi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łu	w	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kr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śl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iu	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w	i	s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obó</a:t>
            </a:r>
            <a:r>
              <a:rPr sz="1800" dirty="0">
                <a:latin typeface="Arial"/>
                <a:cs typeface="Arial"/>
              </a:rPr>
              <a:t>w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rz</a:t>
            </a:r>
            <a:r>
              <a:rPr sz="1800" spc="-5" dirty="0">
                <a:latin typeface="Arial"/>
                <a:cs typeface="Arial"/>
              </a:rPr>
              <a:t>et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rz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ia	</a:t>
            </a:r>
            <a:r>
              <a:rPr sz="1800" spc="-5" dirty="0">
                <a:latin typeface="Arial"/>
                <a:cs typeface="Arial"/>
              </a:rPr>
              <a:t>dan</a:t>
            </a:r>
            <a:r>
              <a:rPr sz="1800" dirty="0">
                <a:latin typeface="Arial"/>
                <a:cs typeface="Arial"/>
              </a:rPr>
              <a:t>ych  </a:t>
            </a:r>
            <a:r>
              <a:rPr sz="1800" spc="-5" dirty="0">
                <a:latin typeface="Arial"/>
                <a:cs typeface="Arial"/>
              </a:rPr>
              <a:t>osobowych (np. jako członek organu statutowego) ani</a:t>
            </a:r>
            <a:endParaRPr sz="1800" dirty="0">
              <a:latin typeface="Arial"/>
              <a:cs typeface="Arial"/>
            </a:endParaRPr>
          </a:p>
          <a:p>
            <a:pPr marL="412750" marR="5080" indent="-400050">
              <a:lnSpc>
                <a:spcPts val="2180"/>
              </a:lnSpc>
              <a:spcBef>
                <a:spcPts val="5"/>
              </a:spcBef>
              <a:buAutoNum type="romanLcParenBoth"/>
              <a:tabLst>
                <a:tab pos="412115" algn="l"/>
                <a:tab pos="412750" algn="l"/>
              </a:tabLst>
            </a:pPr>
            <a:r>
              <a:rPr sz="1800" spc="-5" dirty="0" err="1">
                <a:latin typeface="Arial"/>
                <a:cs typeface="Arial"/>
              </a:rPr>
              <a:t>reprezentować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pl-PL" sz="1800" spc="-5" dirty="0">
                <a:latin typeface="Arial"/>
                <a:cs typeface="Arial"/>
              </a:rPr>
              <a:t>Uczelni 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sporze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organem nadzorczym  lub osobą, której dotyczą dane osobowe.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IOD </a:t>
            </a:r>
            <a:r>
              <a:rPr sz="1800" b="1" dirty="0">
                <a:latin typeface="Arial"/>
                <a:cs typeface="Arial"/>
              </a:rPr>
              <a:t>nie </a:t>
            </a:r>
            <a:r>
              <a:rPr sz="1800" b="1" spc="-5" dirty="0">
                <a:latin typeface="Arial"/>
                <a:cs typeface="Arial"/>
              </a:rPr>
              <a:t>otrzymuje jakichkolwiek instrukcji </a:t>
            </a:r>
            <a:r>
              <a:rPr sz="1800" b="1" dirty="0">
                <a:latin typeface="Arial"/>
                <a:cs typeface="Arial"/>
              </a:rPr>
              <a:t>w </a:t>
            </a:r>
            <a:r>
              <a:rPr sz="1800" b="1" spc="-5" dirty="0">
                <a:latin typeface="Arial"/>
                <a:cs typeface="Arial"/>
              </a:rPr>
              <a:t>zakresie wykonywanych  przez siebie zadań, co oznacza, </a:t>
            </a:r>
            <a:r>
              <a:rPr sz="1800" b="1" dirty="0">
                <a:latin typeface="Arial"/>
                <a:cs typeface="Arial"/>
              </a:rPr>
              <a:t>że </a:t>
            </a:r>
            <a:r>
              <a:rPr sz="1800" b="1" spc="-5" dirty="0">
                <a:latin typeface="Arial"/>
                <a:cs typeface="Arial"/>
              </a:rPr>
              <a:t>wykonuje swoje zadania </a:t>
            </a:r>
            <a:r>
              <a:rPr sz="1800" b="1" dirty="0">
                <a:latin typeface="Arial"/>
                <a:cs typeface="Arial"/>
              </a:rPr>
              <a:t>w </a:t>
            </a:r>
            <a:r>
              <a:rPr sz="1800" b="1" spc="-5" dirty="0">
                <a:latin typeface="Arial"/>
                <a:cs typeface="Arial"/>
              </a:rPr>
              <a:t>sposób  niezależny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3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7693623" y="650768"/>
                </a:lnTo>
                <a:lnTo>
                  <a:pt x="7735842" y="642244"/>
                </a:lnTo>
                <a:lnTo>
                  <a:pt x="7770319" y="618999"/>
                </a:lnTo>
                <a:lnTo>
                  <a:pt x="7793564" y="584522"/>
                </a:lnTo>
                <a:lnTo>
                  <a:pt x="7802088" y="542302"/>
                </a:lnTo>
                <a:lnTo>
                  <a:pt x="7802088" y="108465"/>
                </a:lnTo>
                <a:lnTo>
                  <a:pt x="7793564" y="66246"/>
                </a:lnTo>
                <a:lnTo>
                  <a:pt x="7770319" y="31769"/>
                </a:lnTo>
                <a:lnTo>
                  <a:pt x="7735842" y="8523"/>
                </a:lnTo>
                <a:lnTo>
                  <a:pt x="769362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0" y="108465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7693624" y="0"/>
                </a:lnTo>
                <a:lnTo>
                  <a:pt x="7735843" y="8523"/>
                </a:lnTo>
                <a:lnTo>
                  <a:pt x="7770320" y="31768"/>
                </a:lnTo>
                <a:lnTo>
                  <a:pt x="7793565" y="66245"/>
                </a:lnTo>
                <a:lnTo>
                  <a:pt x="7802089" y="108465"/>
                </a:lnTo>
                <a:lnTo>
                  <a:pt x="7802089" y="542302"/>
                </a:lnTo>
                <a:lnTo>
                  <a:pt x="7793565" y="584522"/>
                </a:lnTo>
                <a:lnTo>
                  <a:pt x="7770320" y="618999"/>
                </a:lnTo>
                <a:lnTo>
                  <a:pt x="7735843" y="642244"/>
                </a:lnTo>
                <a:lnTo>
                  <a:pt x="7693624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5685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DECYZJA PUODO </a:t>
            </a:r>
            <a:r>
              <a:rPr b="1" i="0" dirty="0">
                <a:latin typeface="Arial"/>
                <a:cs typeface="Arial"/>
              </a:rPr>
              <a:t>Z DNIA 21 </a:t>
            </a:r>
            <a:r>
              <a:rPr b="1" i="0" spc="-5" dirty="0">
                <a:latin typeface="Arial"/>
                <a:cs typeface="Arial"/>
              </a:rPr>
              <a:t>SIERPNIA </a:t>
            </a:r>
            <a:r>
              <a:rPr b="1" i="0" dirty="0">
                <a:latin typeface="Arial"/>
                <a:cs typeface="Arial"/>
              </a:rPr>
              <a:t>2020</a:t>
            </a:r>
            <a:r>
              <a:rPr b="1" i="0" spc="-250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R.</a:t>
            </a:r>
          </a:p>
        </p:txBody>
      </p:sp>
      <p:sp>
        <p:nvSpPr>
          <p:cNvPr id="5" name="object 5"/>
          <p:cNvSpPr/>
          <p:nvPr/>
        </p:nvSpPr>
        <p:spPr>
          <a:xfrm>
            <a:off x="653141" y="1289629"/>
            <a:ext cx="7802245" cy="3432175"/>
          </a:xfrm>
          <a:custGeom>
            <a:avLst/>
            <a:gdLst/>
            <a:ahLst/>
            <a:cxnLst/>
            <a:rect l="l" t="t" r="r" b="b"/>
            <a:pathLst>
              <a:path w="7802245" h="3432175">
                <a:moveTo>
                  <a:pt x="0" y="3432175"/>
                </a:moveTo>
                <a:lnTo>
                  <a:pt x="7802088" y="3432175"/>
                </a:lnTo>
                <a:lnTo>
                  <a:pt x="7802088" y="0"/>
                </a:lnTo>
                <a:lnTo>
                  <a:pt x="0" y="0"/>
                </a:lnTo>
                <a:lnTo>
                  <a:pt x="0" y="3432175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141" y="1283279"/>
            <a:ext cx="0" cy="3444875"/>
          </a:xfrm>
          <a:custGeom>
            <a:avLst/>
            <a:gdLst/>
            <a:ahLst/>
            <a:cxnLst/>
            <a:rect l="l" t="t" r="r" b="b"/>
            <a:pathLst>
              <a:path h="3444875">
                <a:moveTo>
                  <a:pt x="0" y="0"/>
                </a:moveTo>
                <a:lnTo>
                  <a:pt x="0" y="3444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5231" y="1283279"/>
            <a:ext cx="0" cy="3444875"/>
          </a:xfrm>
          <a:custGeom>
            <a:avLst/>
            <a:gdLst/>
            <a:ahLst/>
            <a:cxnLst/>
            <a:rect l="l" t="t" r="r" b="b"/>
            <a:pathLst>
              <a:path h="3444875">
                <a:moveTo>
                  <a:pt x="0" y="0"/>
                </a:moveTo>
                <a:lnTo>
                  <a:pt x="0" y="3444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1" y="1283279"/>
            <a:ext cx="7814945" cy="12700"/>
          </a:xfrm>
          <a:custGeom>
            <a:avLst/>
            <a:gdLst/>
            <a:ahLst/>
            <a:cxnLst/>
            <a:rect l="l" t="t" r="r" b="b"/>
            <a:pathLst>
              <a:path w="7814945" h="12700">
                <a:moveTo>
                  <a:pt x="0" y="0"/>
                </a:moveTo>
                <a:lnTo>
                  <a:pt x="7814789" y="0"/>
                </a:lnTo>
                <a:lnTo>
                  <a:pt x="781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791" y="4721804"/>
            <a:ext cx="7814945" cy="0"/>
          </a:xfrm>
          <a:custGeom>
            <a:avLst/>
            <a:gdLst/>
            <a:ahLst/>
            <a:cxnLst/>
            <a:rect l="l" t="t" r="r" b="b"/>
            <a:pathLst>
              <a:path w="7814945">
                <a:moveTo>
                  <a:pt x="0" y="0"/>
                </a:moveTo>
                <a:lnTo>
                  <a:pt x="781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881" y="1279652"/>
            <a:ext cx="7644765" cy="3162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30"/>
              </a:spcBef>
            </a:pPr>
            <a:r>
              <a:rPr sz="1800" spc="-5" dirty="0">
                <a:latin typeface="Arial"/>
                <a:cs typeface="Arial"/>
              </a:rPr>
              <a:t>Decyzja PUODO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dnia 21 sierpnia 2020 </a:t>
            </a:r>
            <a:r>
              <a:rPr sz="1800" dirty="0">
                <a:latin typeface="Arial"/>
                <a:cs typeface="Arial"/>
              </a:rPr>
              <a:t>r. </a:t>
            </a:r>
            <a:r>
              <a:rPr sz="1800" spc="-5" dirty="0">
                <a:latin typeface="Arial"/>
                <a:cs typeface="Arial"/>
              </a:rPr>
              <a:t>stwierdzająca naruszenie przez  Szkołę Główną Gospodarstwa Wiejskiego 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Warszawie przepisów </a:t>
            </a:r>
            <a:r>
              <a:rPr sz="1800" dirty="0">
                <a:latin typeface="Arial"/>
                <a:cs typeface="Arial"/>
              </a:rPr>
              <a:t>RODO  </a:t>
            </a:r>
            <a:r>
              <a:rPr sz="1800" spc="-5" dirty="0">
                <a:latin typeface="Arial"/>
                <a:cs typeface="Arial"/>
              </a:rPr>
              <a:t>nakładająca na Szkołę Główną Gospodarstwa Wiejskiego 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Warszawie,  karę pieniężną 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5" dirty="0">
                <a:latin typeface="Arial"/>
                <a:cs typeface="Arial"/>
              </a:rPr>
              <a:t>wysokości 50.000 (pięćdziesięciu tysięcy)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złotych.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112599"/>
              </a:lnSpc>
            </a:pPr>
            <a:r>
              <a:rPr sz="1800" spc="-5" dirty="0">
                <a:latin typeface="Arial"/>
                <a:cs typeface="Arial"/>
              </a:rPr>
              <a:t>Naruszenie przepisów polegało m.in. na </a:t>
            </a:r>
            <a:r>
              <a:rPr sz="1800" b="1" spc="-5" dirty="0">
                <a:latin typeface="Arial"/>
                <a:cs typeface="Arial"/>
              </a:rPr>
              <a:t>wypełnianiu przez inspektora  ochrony danych zadań bez należytego uwzględnienia ryzyka  związanego </a:t>
            </a:r>
            <a:r>
              <a:rPr sz="1800" b="1" dirty="0">
                <a:latin typeface="Arial"/>
                <a:cs typeface="Arial"/>
              </a:rPr>
              <a:t>z </a:t>
            </a:r>
            <a:r>
              <a:rPr sz="1800" b="1" spc="-5" dirty="0">
                <a:latin typeface="Arial"/>
                <a:cs typeface="Arial"/>
              </a:rPr>
              <a:t>operacjami przetwarzania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co </a:t>
            </a:r>
            <a:r>
              <a:rPr sz="1800" spc="-5" dirty="0">
                <a:latin typeface="Arial"/>
                <a:cs typeface="Arial"/>
              </a:rPr>
              <a:t>stanowi naruszenie art. 24  ust.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1,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art.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32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32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ust.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2,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38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39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ust.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art.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Arial"/>
                <a:cs typeface="Arial"/>
              </a:rPr>
              <a:t>ust.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RODO.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3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7693623" y="650768"/>
                </a:lnTo>
                <a:lnTo>
                  <a:pt x="7735842" y="642244"/>
                </a:lnTo>
                <a:lnTo>
                  <a:pt x="7770319" y="618999"/>
                </a:lnTo>
                <a:lnTo>
                  <a:pt x="7793564" y="584522"/>
                </a:lnTo>
                <a:lnTo>
                  <a:pt x="7802088" y="542302"/>
                </a:lnTo>
                <a:lnTo>
                  <a:pt x="7802088" y="108465"/>
                </a:lnTo>
                <a:lnTo>
                  <a:pt x="7793564" y="66246"/>
                </a:lnTo>
                <a:lnTo>
                  <a:pt x="7770319" y="31769"/>
                </a:lnTo>
                <a:lnTo>
                  <a:pt x="7735842" y="8523"/>
                </a:lnTo>
                <a:lnTo>
                  <a:pt x="769362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0" y="108465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7693624" y="0"/>
                </a:lnTo>
                <a:lnTo>
                  <a:pt x="7735843" y="8523"/>
                </a:lnTo>
                <a:lnTo>
                  <a:pt x="7770320" y="31768"/>
                </a:lnTo>
                <a:lnTo>
                  <a:pt x="7793565" y="66245"/>
                </a:lnTo>
                <a:lnTo>
                  <a:pt x="7802089" y="108465"/>
                </a:lnTo>
                <a:lnTo>
                  <a:pt x="7802089" y="542302"/>
                </a:lnTo>
                <a:lnTo>
                  <a:pt x="7793565" y="584522"/>
                </a:lnTo>
                <a:lnTo>
                  <a:pt x="7770320" y="618999"/>
                </a:lnTo>
                <a:lnTo>
                  <a:pt x="7735843" y="642244"/>
                </a:lnTo>
                <a:lnTo>
                  <a:pt x="7693624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5685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DECYZJA PUODO </a:t>
            </a:r>
            <a:r>
              <a:rPr b="1" i="0" dirty="0">
                <a:latin typeface="Arial"/>
                <a:cs typeface="Arial"/>
              </a:rPr>
              <a:t>Z DNIA 21 </a:t>
            </a:r>
            <a:r>
              <a:rPr b="1" i="0" spc="-5" dirty="0">
                <a:latin typeface="Arial"/>
                <a:cs typeface="Arial"/>
              </a:rPr>
              <a:t>SIERPNIA </a:t>
            </a:r>
            <a:r>
              <a:rPr b="1" i="0" dirty="0">
                <a:latin typeface="Arial"/>
                <a:cs typeface="Arial"/>
              </a:rPr>
              <a:t>2020</a:t>
            </a:r>
            <a:r>
              <a:rPr b="1" i="0" spc="-250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R.</a:t>
            </a:r>
          </a:p>
        </p:txBody>
      </p:sp>
      <p:sp>
        <p:nvSpPr>
          <p:cNvPr id="5" name="object 5"/>
          <p:cNvSpPr/>
          <p:nvPr/>
        </p:nvSpPr>
        <p:spPr>
          <a:xfrm>
            <a:off x="653141" y="1289629"/>
            <a:ext cx="7802245" cy="5350510"/>
          </a:xfrm>
          <a:custGeom>
            <a:avLst/>
            <a:gdLst/>
            <a:ahLst/>
            <a:cxnLst/>
            <a:rect l="l" t="t" r="r" b="b"/>
            <a:pathLst>
              <a:path w="7802245" h="5350509">
                <a:moveTo>
                  <a:pt x="0" y="5350256"/>
                </a:moveTo>
                <a:lnTo>
                  <a:pt x="7802088" y="5350256"/>
                </a:lnTo>
                <a:lnTo>
                  <a:pt x="7802088" y="0"/>
                </a:lnTo>
                <a:lnTo>
                  <a:pt x="0" y="0"/>
                </a:lnTo>
                <a:lnTo>
                  <a:pt x="0" y="5350256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141" y="1283279"/>
            <a:ext cx="0" cy="5363210"/>
          </a:xfrm>
          <a:custGeom>
            <a:avLst/>
            <a:gdLst/>
            <a:ahLst/>
            <a:cxnLst/>
            <a:rect l="l" t="t" r="r" b="b"/>
            <a:pathLst>
              <a:path h="5363209">
                <a:moveTo>
                  <a:pt x="0" y="0"/>
                </a:moveTo>
                <a:lnTo>
                  <a:pt x="0" y="5362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5231" y="1283279"/>
            <a:ext cx="0" cy="5363210"/>
          </a:xfrm>
          <a:custGeom>
            <a:avLst/>
            <a:gdLst/>
            <a:ahLst/>
            <a:cxnLst/>
            <a:rect l="l" t="t" r="r" b="b"/>
            <a:pathLst>
              <a:path h="5363209">
                <a:moveTo>
                  <a:pt x="0" y="0"/>
                </a:moveTo>
                <a:lnTo>
                  <a:pt x="0" y="5362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1" y="1283279"/>
            <a:ext cx="7814945" cy="12700"/>
          </a:xfrm>
          <a:custGeom>
            <a:avLst/>
            <a:gdLst/>
            <a:ahLst/>
            <a:cxnLst/>
            <a:rect l="l" t="t" r="r" b="b"/>
            <a:pathLst>
              <a:path w="7814945" h="12700">
                <a:moveTo>
                  <a:pt x="0" y="0"/>
                </a:moveTo>
                <a:lnTo>
                  <a:pt x="7814789" y="0"/>
                </a:lnTo>
                <a:lnTo>
                  <a:pt x="781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791" y="6639885"/>
            <a:ext cx="7814945" cy="0"/>
          </a:xfrm>
          <a:custGeom>
            <a:avLst/>
            <a:gdLst/>
            <a:ahLst/>
            <a:cxnLst/>
            <a:rect l="l" t="t" r="r" b="b"/>
            <a:pathLst>
              <a:path w="7814945">
                <a:moveTo>
                  <a:pt x="0" y="0"/>
                </a:moveTo>
                <a:lnTo>
                  <a:pt x="781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5750" algn="just">
              <a:lnSpc>
                <a:spcPct val="114100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i="1" spc="-5" dirty="0"/>
              <a:t>Tym samym </a:t>
            </a:r>
            <a:r>
              <a:rPr i="1" dirty="0"/>
              <a:t>z </a:t>
            </a:r>
            <a:r>
              <a:rPr i="1" spc="-5" dirty="0"/>
              <a:t>materiału </a:t>
            </a:r>
            <a:r>
              <a:rPr i="1" spc="-10" dirty="0"/>
              <a:t>dowodowego </a:t>
            </a:r>
            <a:r>
              <a:rPr i="1" spc="-5" dirty="0"/>
              <a:t>zgromadzonego </a:t>
            </a:r>
            <a:r>
              <a:rPr i="1" dirty="0"/>
              <a:t>w toku </a:t>
            </a:r>
            <a:r>
              <a:rPr i="1" spc="-5" dirty="0"/>
              <a:t>kontroli jak  </a:t>
            </a:r>
            <a:r>
              <a:rPr dirty="0"/>
              <a:t>i </a:t>
            </a:r>
            <a:r>
              <a:rPr spc="-5" dirty="0"/>
              <a:t>powyższych wyjaśnień złożonych </a:t>
            </a:r>
            <a:r>
              <a:rPr dirty="0"/>
              <a:t>w toku </a:t>
            </a:r>
            <a:r>
              <a:rPr spc="-5" dirty="0"/>
              <a:t>postępowania administracyjnego, nie  wynika by Uczelnia dokonała oceny </a:t>
            </a:r>
            <a:r>
              <a:rPr dirty="0"/>
              <a:t>ryzyka w </a:t>
            </a:r>
            <a:r>
              <a:rPr spc="-5" dirty="0"/>
              <a:t>zakresie możliwości naruszenia  zasady poufności danych osobowych </a:t>
            </a:r>
            <a:r>
              <a:rPr dirty="0"/>
              <a:t>(art. 5 ust. 1 </a:t>
            </a:r>
            <a:r>
              <a:rPr spc="-5" dirty="0"/>
              <a:t>lit. </a:t>
            </a:r>
            <a:r>
              <a:rPr dirty="0"/>
              <a:t>f </a:t>
            </a:r>
            <a:r>
              <a:rPr spc="-5" dirty="0"/>
              <a:t>rozporządzenia 2016/679)  </a:t>
            </a:r>
            <a:r>
              <a:rPr dirty="0"/>
              <a:t>czy </a:t>
            </a:r>
            <a:r>
              <a:rPr spc="-5" dirty="0"/>
              <a:t>zasady ograniczenia przechowywania danych </a:t>
            </a:r>
            <a:r>
              <a:rPr dirty="0"/>
              <a:t>(art. 5 ust. 1 </a:t>
            </a:r>
            <a:r>
              <a:rPr spc="-5" dirty="0"/>
              <a:t>lit.  </a:t>
            </a:r>
            <a:r>
              <a:rPr dirty="0"/>
              <a:t>e </a:t>
            </a:r>
            <a:r>
              <a:rPr spc="-5" dirty="0"/>
              <a:t>rozporządzenia 2016/679), </a:t>
            </a:r>
            <a:r>
              <a:rPr dirty="0"/>
              <a:t>(…). W </a:t>
            </a:r>
            <a:r>
              <a:rPr spc="-5" dirty="0"/>
              <a:t>ocenie Prezesa UODO </a:t>
            </a:r>
            <a:r>
              <a:rPr b="1" i="1" spc="-5" dirty="0">
                <a:latin typeface="Arial"/>
                <a:cs typeface="Arial"/>
              </a:rPr>
              <a:t>administrator  </a:t>
            </a:r>
            <a:r>
              <a:rPr b="1" spc="-5" dirty="0">
                <a:latin typeface="Arial"/>
                <a:cs typeface="Arial"/>
              </a:rPr>
              <a:t>poprzestał na </a:t>
            </a:r>
            <a:r>
              <a:rPr b="1" dirty="0">
                <a:latin typeface="Arial"/>
                <a:cs typeface="Arial"/>
              </a:rPr>
              <a:t>ww. </a:t>
            </a:r>
            <a:r>
              <a:rPr b="1" spc="-5" dirty="0">
                <a:latin typeface="Arial"/>
                <a:cs typeface="Arial"/>
              </a:rPr>
              <a:t>dokumentach podpisanych przez pracownika  </a:t>
            </a:r>
            <a:r>
              <a:rPr b="1" dirty="0">
                <a:latin typeface="Arial"/>
                <a:cs typeface="Arial"/>
              </a:rPr>
              <a:t>i </a:t>
            </a:r>
            <a:r>
              <a:rPr b="1" spc="-5" dirty="0">
                <a:latin typeface="Arial"/>
                <a:cs typeface="Arial"/>
              </a:rPr>
              <a:t>wdrożeniu środków organizacyjnych </a:t>
            </a:r>
            <a:r>
              <a:rPr b="1" dirty="0">
                <a:latin typeface="Arial"/>
                <a:cs typeface="Arial"/>
              </a:rPr>
              <a:t>w </a:t>
            </a:r>
            <a:r>
              <a:rPr b="1" spc="-5" dirty="0">
                <a:latin typeface="Arial"/>
                <a:cs typeface="Arial"/>
              </a:rPr>
              <a:t>postaci Polityki Bezpieczeństwa,  Instrukcji Zarządzania Systemem Informatycznym służącym do  przetwarzania danych </a:t>
            </a:r>
            <a:r>
              <a:rPr i="1" dirty="0"/>
              <a:t>(…) </a:t>
            </a:r>
            <a:r>
              <a:rPr i="1" spc="-5" dirty="0"/>
              <a:t>oraz </a:t>
            </a:r>
            <a:r>
              <a:rPr b="1" i="1" spc="-5" dirty="0">
                <a:latin typeface="Arial"/>
                <a:cs typeface="Arial"/>
              </a:rPr>
              <a:t>Procedury używania komputerów  </a:t>
            </a:r>
            <a:r>
              <a:rPr b="1" spc="-5" dirty="0">
                <a:latin typeface="Arial"/>
                <a:cs typeface="Arial"/>
              </a:rPr>
              <a:t>przenośnych </a:t>
            </a:r>
            <a:r>
              <a:rPr i="1" dirty="0"/>
              <a:t>(…), które są </a:t>
            </a: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niewystarczające </a:t>
            </a:r>
            <a:r>
              <a:rPr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 </a:t>
            </a: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kontekście zapewniania 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odpowiedniego bezpieczeństwa danych osobowych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i="1" spc="-5" dirty="0"/>
              <a:t>przed</a:t>
            </a:r>
            <a:r>
              <a:rPr i="1" spc="135" dirty="0"/>
              <a:t> </a:t>
            </a:r>
            <a:r>
              <a:rPr i="1" spc="-5" dirty="0"/>
              <a:t>niedozwolonym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7631" y="4630420"/>
            <a:ext cx="1951355" cy="8610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85"/>
              </a:spcBef>
              <a:tabLst>
                <a:tab pos="502920" algn="l"/>
                <a:tab pos="1519555" algn="l"/>
                <a:tab pos="1575435" algn="l"/>
                <a:tab pos="1816735" algn="l"/>
              </a:tabLst>
            </a:pPr>
            <a:r>
              <a:rPr sz="1600" i="1" spc="-5" dirty="0">
                <a:latin typeface="Arial"/>
                <a:cs typeface="Arial"/>
              </a:rPr>
              <a:t>lub	niezgodnym	</a:t>
            </a:r>
            <a:r>
              <a:rPr sz="1600" i="1" dirty="0">
                <a:latin typeface="Arial"/>
                <a:cs typeface="Arial"/>
              </a:rPr>
              <a:t>z  </a:t>
            </a:r>
            <a:r>
              <a:rPr sz="1600" i="1" spc="-5" dirty="0">
                <a:latin typeface="Arial"/>
                <a:cs typeface="Arial"/>
              </a:rPr>
              <a:t>zniszczeniem	lub  </a:t>
            </a:r>
            <a:r>
              <a:rPr sz="1600" b="1" i="1" spc="-5" dirty="0">
                <a:latin typeface="Arial"/>
                <a:cs typeface="Arial"/>
              </a:rPr>
              <a:t>ad</a:t>
            </a:r>
            <a:r>
              <a:rPr sz="1600" b="1" i="1" dirty="0">
                <a:latin typeface="Arial"/>
                <a:cs typeface="Arial"/>
              </a:rPr>
              <a:t>m</a:t>
            </a:r>
            <a:r>
              <a:rPr sz="1600" b="1" i="1" spc="5" dirty="0">
                <a:latin typeface="Arial"/>
                <a:cs typeface="Arial"/>
              </a:rPr>
              <a:t>i</a:t>
            </a:r>
            <a:r>
              <a:rPr sz="1600" b="1" i="1" spc="-5" dirty="0">
                <a:latin typeface="Arial"/>
                <a:cs typeface="Arial"/>
              </a:rPr>
              <a:t>n</a:t>
            </a:r>
            <a:r>
              <a:rPr sz="1600" b="1" i="1" spc="5" dirty="0">
                <a:latin typeface="Arial"/>
                <a:cs typeface="Arial"/>
              </a:rPr>
              <a:t>i</a:t>
            </a:r>
            <a:r>
              <a:rPr sz="1600" b="1" i="1" spc="-5" dirty="0">
                <a:latin typeface="Arial"/>
                <a:cs typeface="Arial"/>
              </a:rPr>
              <a:t>s</a:t>
            </a:r>
            <a:r>
              <a:rPr sz="1600" b="1" i="1" dirty="0">
                <a:latin typeface="Arial"/>
                <a:cs typeface="Arial"/>
              </a:rPr>
              <a:t>tr</a:t>
            </a:r>
            <a:r>
              <a:rPr sz="1600" b="1" i="1" spc="-5" dirty="0">
                <a:latin typeface="Arial"/>
                <a:cs typeface="Arial"/>
              </a:rPr>
              <a:t>a</a:t>
            </a:r>
            <a:r>
              <a:rPr sz="1600" b="1" i="1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o</a:t>
            </a:r>
            <a:r>
              <a:rPr sz="1600" b="1" i="1" dirty="0">
                <a:latin typeface="Arial"/>
                <a:cs typeface="Arial"/>
              </a:rPr>
              <a:t>ra		</a:t>
            </a:r>
            <a:r>
              <a:rPr sz="1600" i="1" dirty="0">
                <a:latin typeface="Arial"/>
                <a:cs typeface="Arial"/>
              </a:rPr>
              <a:t>(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r</a:t>
            </a:r>
            <a:r>
              <a:rPr sz="1600" i="1" spc="5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4620" y="4630420"/>
            <a:ext cx="529145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690">
              <a:lnSpc>
                <a:spcPct val="113700"/>
              </a:lnSpc>
              <a:spcBef>
                <a:spcPts val="100"/>
              </a:spcBef>
              <a:tabLst>
                <a:tab pos="1014730" algn="l"/>
                <a:tab pos="1656080" algn="l"/>
                <a:tab pos="2407920" algn="l"/>
                <a:tab pos="2668905" algn="l"/>
                <a:tab pos="3284220" algn="l"/>
                <a:tab pos="3669029" algn="l"/>
                <a:tab pos="4700270" algn="l"/>
                <a:tab pos="5030470" algn="l"/>
              </a:tabLst>
            </a:pPr>
            <a:r>
              <a:rPr sz="1600" i="1" spc="-5" dirty="0">
                <a:latin typeface="Arial"/>
                <a:cs typeface="Arial"/>
              </a:rPr>
              <a:t>p</a:t>
            </a:r>
            <a:r>
              <a:rPr sz="1600" i="1" dirty="0">
                <a:latin typeface="Arial"/>
                <a:cs typeface="Arial"/>
              </a:rPr>
              <a:t>r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spc="-10" dirty="0">
                <a:latin typeface="Arial"/>
                <a:cs typeface="Arial"/>
              </a:rPr>
              <a:t>w</a:t>
            </a:r>
            <a:r>
              <a:rPr sz="1600" i="1" spc="-5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m	</a:t>
            </a:r>
            <a:r>
              <a:rPr sz="1600" i="1" spc="-5" dirty="0">
                <a:latin typeface="Arial"/>
                <a:cs typeface="Arial"/>
              </a:rPr>
              <a:t>p</a:t>
            </a:r>
            <a:r>
              <a:rPr sz="1600" i="1" dirty="0">
                <a:latin typeface="Arial"/>
                <a:cs typeface="Arial"/>
              </a:rPr>
              <a:t>rz</a:t>
            </a:r>
            <a:r>
              <a:rPr sz="1600" i="1" spc="-5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w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rz</a:t>
            </a:r>
            <a:r>
              <a:rPr sz="1600" i="1" spc="-5" dirty="0">
                <a:latin typeface="Arial"/>
                <a:cs typeface="Arial"/>
              </a:rPr>
              <a:t>an</a:t>
            </a:r>
            <a:r>
              <a:rPr sz="1600" i="1" spc="-10" dirty="0">
                <a:latin typeface="Arial"/>
                <a:cs typeface="Arial"/>
              </a:rPr>
              <a:t>i</a:t>
            </a:r>
            <a:r>
              <a:rPr sz="1600" i="1" spc="-5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m	</a:t>
            </a:r>
            <a:r>
              <a:rPr sz="1600" i="1" spc="-5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r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z	</a:t>
            </a:r>
            <a:r>
              <a:rPr sz="1600" i="1" spc="-5" dirty="0">
                <a:latin typeface="Arial"/>
                <a:cs typeface="Arial"/>
              </a:rPr>
              <a:t>p</a:t>
            </a:r>
            <a:r>
              <a:rPr sz="1600" i="1" dirty="0">
                <a:latin typeface="Arial"/>
                <a:cs typeface="Arial"/>
              </a:rPr>
              <a:t>rzy</a:t>
            </a:r>
            <a:r>
              <a:rPr sz="1600" i="1" spc="-5" dirty="0">
                <a:latin typeface="Arial"/>
                <a:cs typeface="Arial"/>
              </a:rPr>
              <a:t>pad</a:t>
            </a:r>
            <a:r>
              <a:rPr sz="1600" i="1" dirty="0">
                <a:latin typeface="Arial"/>
                <a:cs typeface="Arial"/>
              </a:rPr>
              <a:t>k</a:t>
            </a:r>
            <a:r>
              <a:rPr sz="1600" i="1" spc="-5" dirty="0">
                <a:latin typeface="Arial"/>
                <a:cs typeface="Arial"/>
              </a:rPr>
              <a:t>o</a:t>
            </a:r>
            <a:r>
              <a:rPr sz="1600" i="1" spc="-10" dirty="0">
                <a:latin typeface="Arial"/>
                <a:cs typeface="Arial"/>
              </a:rPr>
              <a:t>w</a:t>
            </a:r>
            <a:r>
              <a:rPr sz="1600" i="1" dirty="0">
                <a:latin typeface="Arial"/>
                <a:cs typeface="Arial"/>
              </a:rPr>
              <a:t>ą	</a:t>
            </a:r>
            <a:r>
              <a:rPr sz="1600" i="1" spc="-5" dirty="0">
                <a:latin typeface="Arial"/>
                <a:cs typeface="Arial"/>
              </a:rPr>
              <a:t>u</a:t>
            </a:r>
            <a:r>
              <a:rPr sz="1600" i="1" spc="5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r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t</a:t>
            </a:r>
            <a:r>
              <a:rPr sz="1600" i="1" spc="-5" dirty="0">
                <a:latin typeface="Arial"/>
                <a:cs typeface="Arial"/>
              </a:rPr>
              <a:t>ą,  u</a:t>
            </a:r>
            <a:r>
              <a:rPr sz="1600" i="1" dirty="0">
                <a:latin typeface="Arial"/>
                <a:cs typeface="Arial"/>
              </a:rPr>
              <a:t>szk</a:t>
            </a:r>
            <a:r>
              <a:rPr sz="1600" i="1" spc="-5" dirty="0">
                <a:latin typeface="Arial"/>
                <a:cs typeface="Arial"/>
              </a:rPr>
              <a:t>od</a:t>
            </a:r>
            <a:r>
              <a:rPr sz="1600" i="1" dirty="0">
                <a:latin typeface="Arial"/>
                <a:cs typeface="Arial"/>
              </a:rPr>
              <a:t>z</a:t>
            </a:r>
            <a:r>
              <a:rPr sz="1600" i="1" spc="-5" dirty="0">
                <a:latin typeface="Arial"/>
                <a:cs typeface="Arial"/>
              </a:rPr>
              <a:t>en</a:t>
            </a:r>
            <a:r>
              <a:rPr sz="1600" i="1" spc="-10" dirty="0">
                <a:latin typeface="Arial"/>
                <a:cs typeface="Arial"/>
              </a:rPr>
              <a:t>i</a:t>
            </a:r>
            <a:r>
              <a:rPr sz="1600" i="1" spc="-5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m,	</a:t>
            </a:r>
            <a:r>
              <a:rPr sz="1600" b="1" i="1" spc="-5" dirty="0">
                <a:latin typeface="Arial"/>
                <a:cs typeface="Arial"/>
              </a:rPr>
              <a:t>gdy</a:t>
            </a:r>
            <a:r>
              <a:rPr sz="1600" b="1" i="1" dirty="0">
                <a:latin typeface="Arial"/>
                <a:cs typeface="Arial"/>
              </a:rPr>
              <a:t>ż	</a:t>
            </a:r>
            <a:r>
              <a:rPr sz="1600" b="1" i="1" spc="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y</a:t>
            </a:r>
            <a:r>
              <a:rPr sz="1600" b="1" i="1" dirty="0">
                <a:latin typeface="Arial"/>
                <a:cs typeface="Arial"/>
              </a:rPr>
              <a:t>m</a:t>
            </a:r>
            <a:r>
              <a:rPr sz="1600" b="1" i="1" spc="-5" dirty="0">
                <a:latin typeface="Arial"/>
                <a:cs typeface="Arial"/>
              </a:rPr>
              <a:t>aga</a:t>
            </a:r>
            <a:r>
              <a:rPr sz="1600" b="1" i="1" spc="5" dirty="0">
                <a:latin typeface="Arial"/>
                <a:cs typeface="Arial"/>
              </a:rPr>
              <a:t>j</a:t>
            </a:r>
            <a:r>
              <a:rPr sz="1600" b="1" i="1" dirty="0">
                <a:latin typeface="Arial"/>
                <a:cs typeface="Arial"/>
              </a:rPr>
              <a:t>ą	</a:t>
            </a:r>
            <a:r>
              <a:rPr sz="1600" b="1" i="1" spc="-5" dirty="0">
                <a:latin typeface="Arial"/>
                <a:cs typeface="Arial"/>
              </a:rPr>
              <a:t>doda</a:t>
            </a:r>
            <a:r>
              <a:rPr sz="1600" b="1" i="1" spc="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ko</a:t>
            </a:r>
            <a:r>
              <a:rPr sz="1600" b="1" i="1" spc="5" dirty="0">
                <a:latin typeface="Arial"/>
                <a:cs typeface="Arial"/>
              </a:rPr>
              <a:t>w</a:t>
            </a:r>
            <a:r>
              <a:rPr sz="1600" b="1" i="1" dirty="0">
                <a:latin typeface="Arial"/>
                <a:cs typeface="Arial"/>
              </a:rPr>
              <a:t>o	</a:t>
            </a:r>
            <a:r>
              <a:rPr sz="1600" b="1" i="1" spc="-5" dirty="0">
                <a:latin typeface="Arial"/>
                <a:cs typeface="Arial"/>
              </a:rPr>
              <a:t>od</a:t>
            </a:r>
            <a:endParaRPr sz="16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85"/>
              </a:spcBef>
              <a:tabLst>
                <a:tab pos="397510" algn="l"/>
                <a:tab pos="819150" algn="l"/>
                <a:tab pos="1081405" algn="l"/>
                <a:tab pos="2618740" algn="l"/>
                <a:tab pos="3683635" algn="l"/>
                <a:tab pos="4250690" algn="l"/>
              </a:tabLst>
            </a:pPr>
            <a:r>
              <a:rPr sz="1600" i="1" spc="-5" dirty="0">
                <a:latin typeface="Arial"/>
                <a:cs typeface="Arial"/>
              </a:rPr>
              <a:t>24	ust	</a:t>
            </a:r>
            <a:r>
              <a:rPr sz="1600" i="1" dirty="0">
                <a:latin typeface="Arial"/>
                <a:cs typeface="Arial"/>
              </a:rPr>
              <a:t>1	</a:t>
            </a:r>
            <a:r>
              <a:rPr sz="1600" i="1" spc="-5" dirty="0">
                <a:latin typeface="Arial"/>
                <a:cs typeface="Arial"/>
              </a:rPr>
              <a:t>rozporządzenia	2016/679)	</a:t>
            </a:r>
            <a:r>
              <a:rPr sz="1600" b="1" i="1" spc="-5" dirty="0">
                <a:latin typeface="Arial"/>
                <a:cs typeface="Arial"/>
              </a:rPr>
              <a:t>oraz	inspektora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631" y="5468620"/>
            <a:ext cx="7358380" cy="1125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12500"/>
              </a:lnSpc>
              <a:spcBef>
                <a:spcPts val="125"/>
              </a:spcBef>
            </a:pPr>
            <a:r>
              <a:rPr sz="1600" b="1" i="1" spc="-5" dirty="0">
                <a:latin typeface="Arial"/>
                <a:cs typeface="Arial"/>
              </a:rPr>
              <a:t>ochrony danych </a:t>
            </a:r>
            <a:r>
              <a:rPr sz="1600" i="1" dirty="0">
                <a:latin typeface="Arial"/>
                <a:cs typeface="Arial"/>
              </a:rPr>
              <a:t>(art. </a:t>
            </a:r>
            <a:r>
              <a:rPr sz="1600" i="1" spc="-5" dirty="0">
                <a:latin typeface="Arial"/>
                <a:cs typeface="Arial"/>
              </a:rPr>
              <a:t>39 </a:t>
            </a:r>
            <a:r>
              <a:rPr sz="1600" i="1" dirty="0">
                <a:latin typeface="Arial"/>
                <a:cs typeface="Arial"/>
              </a:rPr>
              <a:t>ust. 1 </a:t>
            </a:r>
            <a:r>
              <a:rPr sz="1600" i="1" spc="-5" dirty="0">
                <a:latin typeface="Arial"/>
                <a:cs typeface="Arial"/>
              </a:rPr>
              <a:t>lit. </a:t>
            </a:r>
            <a:r>
              <a:rPr sz="1600" i="1" dirty="0">
                <a:latin typeface="Arial"/>
                <a:cs typeface="Arial"/>
              </a:rPr>
              <a:t>b </a:t>
            </a:r>
            <a:r>
              <a:rPr sz="1600" i="1" spc="-5" dirty="0">
                <a:latin typeface="Arial"/>
                <a:cs typeface="Arial"/>
              </a:rPr>
              <a:t>rozporządzenia 2016/679)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dokonywania 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przeglądu, nadzorowania zasad określonych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tych dokumentach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w razie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potrzeby dostosowywania środków organizacyjnych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technicznych do </a:t>
            </a:r>
            <a:r>
              <a:rPr sz="1600" b="1" i="1" spc="-5" dirty="0">
                <a:latin typeface="Arial"/>
                <a:cs typeface="Arial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zidentyfikowanych zagrożeń </a:t>
            </a:r>
            <a:r>
              <a:rPr sz="16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600" b="1" i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niezgodności</a:t>
            </a:r>
            <a:r>
              <a:rPr sz="1600" i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3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7693623" y="650768"/>
                </a:lnTo>
                <a:lnTo>
                  <a:pt x="7735842" y="642244"/>
                </a:lnTo>
                <a:lnTo>
                  <a:pt x="7770319" y="618999"/>
                </a:lnTo>
                <a:lnTo>
                  <a:pt x="7793564" y="584522"/>
                </a:lnTo>
                <a:lnTo>
                  <a:pt x="7802088" y="542302"/>
                </a:lnTo>
                <a:lnTo>
                  <a:pt x="7802088" y="108465"/>
                </a:lnTo>
                <a:lnTo>
                  <a:pt x="7793564" y="66246"/>
                </a:lnTo>
                <a:lnTo>
                  <a:pt x="7770319" y="31769"/>
                </a:lnTo>
                <a:lnTo>
                  <a:pt x="7735842" y="8523"/>
                </a:lnTo>
                <a:lnTo>
                  <a:pt x="769362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0" y="108465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7693624" y="0"/>
                </a:lnTo>
                <a:lnTo>
                  <a:pt x="7735843" y="8523"/>
                </a:lnTo>
                <a:lnTo>
                  <a:pt x="7770320" y="31768"/>
                </a:lnTo>
                <a:lnTo>
                  <a:pt x="7793565" y="66245"/>
                </a:lnTo>
                <a:lnTo>
                  <a:pt x="7802089" y="108465"/>
                </a:lnTo>
                <a:lnTo>
                  <a:pt x="7802089" y="542302"/>
                </a:lnTo>
                <a:lnTo>
                  <a:pt x="7793565" y="584522"/>
                </a:lnTo>
                <a:lnTo>
                  <a:pt x="7770320" y="618999"/>
                </a:lnTo>
                <a:lnTo>
                  <a:pt x="7735843" y="642244"/>
                </a:lnTo>
                <a:lnTo>
                  <a:pt x="7693624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5685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DECYZJA PUODO </a:t>
            </a:r>
            <a:r>
              <a:rPr b="1" i="0" dirty="0">
                <a:latin typeface="Arial"/>
                <a:cs typeface="Arial"/>
              </a:rPr>
              <a:t>Z DNIA 21 </a:t>
            </a:r>
            <a:r>
              <a:rPr b="1" i="0" spc="-5" dirty="0">
                <a:latin typeface="Arial"/>
                <a:cs typeface="Arial"/>
              </a:rPr>
              <a:t>SIERPNIA </a:t>
            </a:r>
            <a:r>
              <a:rPr b="1" i="0" dirty="0">
                <a:latin typeface="Arial"/>
                <a:cs typeface="Arial"/>
              </a:rPr>
              <a:t>2020</a:t>
            </a:r>
            <a:r>
              <a:rPr b="1" i="0" spc="-250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R.</a:t>
            </a:r>
          </a:p>
        </p:txBody>
      </p:sp>
      <p:sp>
        <p:nvSpPr>
          <p:cNvPr id="5" name="object 5"/>
          <p:cNvSpPr/>
          <p:nvPr/>
        </p:nvSpPr>
        <p:spPr>
          <a:xfrm>
            <a:off x="653141" y="1289629"/>
            <a:ext cx="7802245" cy="4238625"/>
          </a:xfrm>
          <a:custGeom>
            <a:avLst/>
            <a:gdLst/>
            <a:ahLst/>
            <a:cxnLst/>
            <a:rect l="l" t="t" r="r" b="b"/>
            <a:pathLst>
              <a:path w="7802245" h="4238625">
                <a:moveTo>
                  <a:pt x="0" y="4238244"/>
                </a:moveTo>
                <a:lnTo>
                  <a:pt x="7802088" y="4238244"/>
                </a:lnTo>
                <a:lnTo>
                  <a:pt x="7802088" y="0"/>
                </a:lnTo>
                <a:lnTo>
                  <a:pt x="0" y="0"/>
                </a:lnTo>
                <a:lnTo>
                  <a:pt x="0" y="4238244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141" y="1283279"/>
            <a:ext cx="0" cy="4251325"/>
          </a:xfrm>
          <a:custGeom>
            <a:avLst/>
            <a:gdLst/>
            <a:ahLst/>
            <a:cxnLst/>
            <a:rect l="l" t="t" r="r" b="b"/>
            <a:pathLst>
              <a:path h="4251325">
                <a:moveTo>
                  <a:pt x="0" y="0"/>
                </a:moveTo>
                <a:lnTo>
                  <a:pt x="0" y="42509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5231" y="1283279"/>
            <a:ext cx="0" cy="4251325"/>
          </a:xfrm>
          <a:custGeom>
            <a:avLst/>
            <a:gdLst/>
            <a:ahLst/>
            <a:cxnLst/>
            <a:rect l="l" t="t" r="r" b="b"/>
            <a:pathLst>
              <a:path h="4251325">
                <a:moveTo>
                  <a:pt x="0" y="0"/>
                </a:moveTo>
                <a:lnTo>
                  <a:pt x="0" y="42509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1" y="1283279"/>
            <a:ext cx="7814945" cy="12700"/>
          </a:xfrm>
          <a:custGeom>
            <a:avLst/>
            <a:gdLst/>
            <a:ahLst/>
            <a:cxnLst/>
            <a:rect l="l" t="t" r="r" b="b"/>
            <a:pathLst>
              <a:path w="7814945" h="12700">
                <a:moveTo>
                  <a:pt x="0" y="0"/>
                </a:moveTo>
                <a:lnTo>
                  <a:pt x="7814789" y="0"/>
                </a:lnTo>
                <a:lnTo>
                  <a:pt x="781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791" y="5527873"/>
            <a:ext cx="7814945" cy="0"/>
          </a:xfrm>
          <a:custGeom>
            <a:avLst/>
            <a:gdLst/>
            <a:ahLst/>
            <a:cxnLst/>
            <a:rect l="l" t="t" r="r" b="b"/>
            <a:pathLst>
              <a:path w="7814945">
                <a:moveTo>
                  <a:pt x="0" y="0"/>
                </a:moveTo>
                <a:lnTo>
                  <a:pt x="781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881" y="1289812"/>
            <a:ext cx="7644765" cy="4201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5750" algn="just">
              <a:lnSpc>
                <a:spcPct val="114199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sz="1600" b="1" i="1" spc="-5" dirty="0">
                <a:latin typeface="Arial"/>
                <a:cs typeface="Arial"/>
              </a:rPr>
              <a:t>Brak należytego uwzględniania ryzyka związanego </a:t>
            </a:r>
            <a:r>
              <a:rPr sz="1600" b="1" i="1" dirty="0">
                <a:latin typeface="Arial"/>
                <a:cs typeface="Arial"/>
              </a:rPr>
              <a:t>z </a:t>
            </a:r>
            <a:r>
              <a:rPr sz="1600" b="1" i="1" spc="-5" dirty="0">
                <a:latin typeface="Arial"/>
                <a:cs typeface="Arial"/>
              </a:rPr>
              <a:t>operacjami  przetwarzania </a:t>
            </a:r>
            <a:r>
              <a:rPr sz="1600" b="1" i="1" dirty="0">
                <a:latin typeface="Arial"/>
                <a:cs typeface="Arial"/>
              </a:rPr>
              <a:t>w </a:t>
            </a:r>
            <a:r>
              <a:rPr sz="1600" b="1" i="1" spc="-5" dirty="0">
                <a:latin typeface="Arial"/>
                <a:cs typeface="Arial"/>
              </a:rPr>
              <a:t>wypełnianiu zadań przez inspektorów ochrony danych</a:t>
            </a:r>
            <a:r>
              <a:rPr sz="1600" i="1" spc="-5" dirty="0">
                <a:latin typeface="Arial"/>
                <a:cs typeface="Arial"/>
              </a:rPr>
              <a:t>.  Brak jest podstaw do uznania, iż inspektorzy ochrony danych prowadzili </a:t>
            </a:r>
            <a:r>
              <a:rPr sz="1600" b="1" i="1" spc="-5" dirty="0">
                <a:latin typeface="Arial"/>
                <a:cs typeface="Arial"/>
              </a:rPr>
              <a:t>audyty  </a:t>
            </a:r>
            <a:r>
              <a:rPr sz="1600" b="1" i="1" dirty="0">
                <a:latin typeface="Arial"/>
                <a:cs typeface="Arial"/>
              </a:rPr>
              <a:t>w </a:t>
            </a:r>
            <a:r>
              <a:rPr sz="1600" b="1" i="1" spc="-5" dirty="0">
                <a:latin typeface="Arial"/>
                <a:cs typeface="Arial"/>
              </a:rPr>
              <a:t>poszczególnych jednostkach organizacyjnych </a:t>
            </a:r>
            <a:r>
              <a:rPr sz="1600" b="1" i="1" dirty="0">
                <a:latin typeface="Arial"/>
                <a:cs typeface="Arial"/>
              </a:rPr>
              <a:t>w </a:t>
            </a:r>
            <a:r>
              <a:rPr sz="1600" b="1" i="1" spc="-5" dirty="0">
                <a:latin typeface="Arial"/>
                <a:cs typeface="Arial"/>
              </a:rPr>
              <a:t>sposób kompleksowy</a:t>
            </a:r>
            <a:r>
              <a:rPr sz="1600" i="1" spc="-5" dirty="0">
                <a:latin typeface="Arial"/>
                <a:cs typeface="Arial"/>
              </a:rPr>
              <a:t>, 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szczególności brak jest dowodów na sporządzanie </a:t>
            </a:r>
            <a:r>
              <a:rPr sz="1600" b="1" i="1" spc="-5" dirty="0">
                <a:latin typeface="Arial"/>
                <a:cs typeface="Arial"/>
              </a:rPr>
              <a:t>raportów </a:t>
            </a:r>
            <a:r>
              <a:rPr sz="1600" b="1" i="1" dirty="0">
                <a:latin typeface="Arial"/>
                <a:cs typeface="Arial"/>
              </a:rPr>
              <a:t>z </a:t>
            </a:r>
            <a:r>
              <a:rPr sz="1600" b="1" i="1" spc="-5" dirty="0">
                <a:latin typeface="Arial"/>
                <a:cs typeface="Arial"/>
              </a:rPr>
              <a:t>kontroli  przestrzegania przepisów </a:t>
            </a:r>
            <a:r>
              <a:rPr sz="1600" b="1" i="1" dirty="0">
                <a:latin typeface="Arial"/>
                <a:cs typeface="Arial"/>
              </a:rPr>
              <a:t>o </a:t>
            </a:r>
            <a:r>
              <a:rPr sz="1600" b="1" i="1" spc="-5" dirty="0">
                <a:latin typeface="Arial"/>
                <a:cs typeface="Arial"/>
              </a:rPr>
              <a:t>ochronie danych</a:t>
            </a:r>
            <a:r>
              <a:rPr sz="1600" i="1" spc="-5" dirty="0">
                <a:latin typeface="Arial"/>
                <a:cs typeface="Arial"/>
              </a:rPr>
              <a:t>, </a:t>
            </a:r>
            <a:r>
              <a:rPr sz="1600" i="1" dirty="0">
                <a:latin typeface="Arial"/>
                <a:cs typeface="Arial"/>
              </a:rPr>
              <a:t>(…). </a:t>
            </a:r>
            <a:r>
              <a:rPr sz="1600" i="1" spc="-10" dirty="0">
                <a:latin typeface="Arial"/>
                <a:cs typeface="Arial"/>
              </a:rPr>
              <a:t>Nie </a:t>
            </a:r>
            <a:r>
              <a:rPr sz="1600" i="1" spc="-5" dirty="0">
                <a:latin typeface="Arial"/>
                <a:cs typeface="Arial"/>
              </a:rPr>
              <a:t>można </a:t>
            </a:r>
            <a:r>
              <a:rPr sz="1600" i="1" dirty="0">
                <a:latin typeface="Arial"/>
                <a:cs typeface="Arial"/>
              </a:rPr>
              <a:t>także </a:t>
            </a:r>
            <a:r>
              <a:rPr sz="1600" i="1" spc="-5" dirty="0">
                <a:latin typeface="Arial"/>
                <a:cs typeface="Arial"/>
              </a:rPr>
              <a:t>uznać,  </a:t>
            </a:r>
            <a:r>
              <a:rPr sz="1600" i="1" dirty="0">
                <a:latin typeface="Arial"/>
                <a:cs typeface="Arial"/>
              </a:rPr>
              <a:t>że </a:t>
            </a:r>
            <a:r>
              <a:rPr sz="1600" i="1" spc="-5" dirty="0">
                <a:latin typeface="Arial"/>
                <a:cs typeface="Arial"/>
              </a:rPr>
              <a:t>inspektorzy ochrony danych </a:t>
            </a:r>
            <a:r>
              <a:rPr sz="1600" b="1" i="1" spc="-5" dirty="0">
                <a:latin typeface="Arial"/>
                <a:cs typeface="Arial"/>
              </a:rPr>
              <a:t>monitorowali </a:t>
            </a:r>
            <a:r>
              <a:rPr sz="1600" b="1" i="1" dirty="0">
                <a:latin typeface="Arial"/>
                <a:cs typeface="Arial"/>
              </a:rPr>
              <a:t>w </a:t>
            </a:r>
            <a:r>
              <a:rPr sz="1600" b="1" i="1" spc="-5" dirty="0">
                <a:latin typeface="Arial"/>
                <a:cs typeface="Arial"/>
              </a:rPr>
              <a:t>sposób wystarczający polityki  ochrony danych przyjęte przez administratora oraz przestrzeganie  przepisów </a:t>
            </a:r>
            <a:r>
              <a:rPr sz="1600" b="1" i="1" dirty="0">
                <a:latin typeface="Arial"/>
                <a:cs typeface="Arial"/>
              </a:rPr>
              <a:t>o </a:t>
            </a:r>
            <a:r>
              <a:rPr sz="1600" b="1" i="1" spc="-5" dirty="0">
                <a:latin typeface="Arial"/>
                <a:cs typeface="Arial"/>
              </a:rPr>
              <a:t>ochronie danych osobowych</a:t>
            </a:r>
            <a:r>
              <a:rPr sz="1600" i="1" spc="-5" dirty="0">
                <a:latin typeface="Arial"/>
                <a:cs typeface="Arial"/>
              </a:rPr>
              <a:t>. Brak jest dowodów świadczących  </a:t>
            </a:r>
            <a:r>
              <a:rPr sz="1600" i="1" dirty="0">
                <a:latin typeface="Arial"/>
                <a:cs typeface="Arial"/>
              </a:rPr>
              <a:t>o </a:t>
            </a:r>
            <a:r>
              <a:rPr sz="1600" i="1" spc="-10" dirty="0">
                <a:latin typeface="Arial"/>
                <a:cs typeface="Arial"/>
              </a:rPr>
              <a:t>podejmowaniu </a:t>
            </a:r>
            <a:r>
              <a:rPr sz="1600" i="1" spc="-5" dirty="0">
                <a:latin typeface="Arial"/>
                <a:cs typeface="Arial"/>
              </a:rPr>
              <a:t>przez inspektorów działań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zakresie: </a:t>
            </a:r>
            <a:r>
              <a:rPr sz="1600" b="1" i="1" spc="-5" dirty="0">
                <a:latin typeface="Arial"/>
                <a:cs typeface="Arial"/>
              </a:rPr>
              <a:t>analizowania,  sprawdzania zgodności przetwarzania </a:t>
            </a:r>
            <a:r>
              <a:rPr sz="1600" b="1" i="1" dirty="0">
                <a:latin typeface="Arial"/>
                <a:cs typeface="Arial"/>
              </a:rPr>
              <a:t>z </a:t>
            </a:r>
            <a:r>
              <a:rPr sz="1600" b="1" i="1" spc="-5" dirty="0">
                <a:latin typeface="Arial"/>
                <a:cs typeface="Arial"/>
              </a:rPr>
              <a:t>przepisami rozporządzenia, </a:t>
            </a:r>
            <a:r>
              <a:rPr sz="1600" b="1" i="1" dirty="0">
                <a:latin typeface="Arial"/>
                <a:cs typeface="Arial"/>
              </a:rPr>
              <a:t>a </a:t>
            </a:r>
            <a:r>
              <a:rPr sz="1600" b="1" i="1" spc="-5" dirty="0">
                <a:latin typeface="Arial"/>
                <a:cs typeface="Arial"/>
              </a:rPr>
              <a:t>także  wydawania rekomendacji określonych rozwiązań </a:t>
            </a:r>
            <a:r>
              <a:rPr sz="1600" i="1" dirty="0">
                <a:latin typeface="Arial"/>
                <a:cs typeface="Arial"/>
              </a:rPr>
              <a:t>(…). </a:t>
            </a:r>
            <a:r>
              <a:rPr sz="1600" i="1" spc="-5" dirty="0">
                <a:latin typeface="Arial"/>
                <a:cs typeface="Arial"/>
              </a:rPr>
              <a:t>Inspektorzy nie  </a:t>
            </a:r>
            <a:r>
              <a:rPr sz="1600" i="1" spc="-10" dirty="0">
                <a:latin typeface="Arial"/>
                <a:cs typeface="Arial"/>
              </a:rPr>
              <a:t>wypełniali </a:t>
            </a:r>
            <a:r>
              <a:rPr sz="1600" i="1" spc="-5" dirty="0">
                <a:latin typeface="Arial"/>
                <a:cs typeface="Arial"/>
              </a:rPr>
              <a:t>swoich zadań </a:t>
            </a:r>
            <a:r>
              <a:rPr sz="1600" i="1" dirty="0">
                <a:latin typeface="Arial"/>
                <a:cs typeface="Arial"/>
              </a:rPr>
              <a:t>z </a:t>
            </a:r>
            <a:r>
              <a:rPr sz="1600" i="1" spc="-5" dirty="0">
                <a:latin typeface="Arial"/>
                <a:cs typeface="Arial"/>
              </a:rPr>
              <a:t>należytym </a:t>
            </a:r>
            <a:r>
              <a:rPr sz="1600" i="1" spc="-10" dirty="0">
                <a:latin typeface="Arial"/>
                <a:cs typeface="Arial"/>
              </a:rPr>
              <a:t>uwzględnieniem </a:t>
            </a:r>
            <a:r>
              <a:rPr sz="1600" i="1" dirty="0">
                <a:latin typeface="Arial"/>
                <a:cs typeface="Arial"/>
              </a:rPr>
              <a:t>ryzyka </a:t>
            </a:r>
            <a:r>
              <a:rPr sz="1600" i="1" spc="-5" dirty="0">
                <a:latin typeface="Arial"/>
                <a:cs typeface="Arial"/>
              </a:rPr>
              <a:t>związanego  </a:t>
            </a:r>
            <a:r>
              <a:rPr sz="1600" i="1" dirty="0">
                <a:latin typeface="Arial"/>
                <a:cs typeface="Arial"/>
              </a:rPr>
              <a:t>z </a:t>
            </a:r>
            <a:r>
              <a:rPr sz="1600" i="1" spc="-5" dirty="0">
                <a:latin typeface="Arial"/>
                <a:cs typeface="Arial"/>
              </a:rPr>
              <a:t>operacjami przetwarzania, mając na uwadze charakter, zakres, kontekst </a:t>
            </a:r>
            <a:r>
              <a:rPr sz="1600" i="1" dirty="0">
                <a:latin typeface="Arial"/>
                <a:cs typeface="Arial"/>
              </a:rPr>
              <a:t>i </a:t>
            </a:r>
            <a:r>
              <a:rPr sz="1600" i="1" spc="-5" dirty="0">
                <a:latin typeface="Arial"/>
                <a:cs typeface="Arial"/>
              </a:rPr>
              <a:t>cele  przetwarzania.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3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7693623" y="650768"/>
                </a:lnTo>
                <a:lnTo>
                  <a:pt x="7735842" y="642244"/>
                </a:lnTo>
                <a:lnTo>
                  <a:pt x="7770319" y="618999"/>
                </a:lnTo>
                <a:lnTo>
                  <a:pt x="7793564" y="584522"/>
                </a:lnTo>
                <a:lnTo>
                  <a:pt x="7802088" y="542302"/>
                </a:lnTo>
                <a:lnTo>
                  <a:pt x="7802088" y="108465"/>
                </a:lnTo>
                <a:lnTo>
                  <a:pt x="7793564" y="66246"/>
                </a:lnTo>
                <a:lnTo>
                  <a:pt x="7770319" y="31769"/>
                </a:lnTo>
                <a:lnTo>
                  <a:pt x="7735842" y="8523"/>
                </a:lnTo>
                <a:lnTo>
                  <a:pt x="769362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141" y="574136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0" y="108465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7693624" y="0"/>
                </a:lnTo>
                <a:lnTo>
                  <a:pt x="7735843" y="8523"/>
                </a:lnTo>
                <a:lnTo>
                  <a:pt x="7770320" y="31768"/>
                </a:lnTo>
                <a:lnTo>
                  <a:pt x="7793565" y="66245"/>
                </a:lnTo>
                <a:lnTo>
                  <a:pt x="7802089" y="108465"/>
                </a:lnTo>
                <a:lnTo>
                  <a:pt x="7802089" y="542302"/>
                </a:lnTo>
                <a:lnTo>
                  <a:pt x="7793565" y="584522"/>
                </a:lnTo>
                <a:lnTo>
                  <a:pt x="7770320" y="618999"/>
                </a:lnTo>
                <a:lnTo>
                  <a:pt x="7735843" y="642244"/>
                </a:lnTo>
                <a:lnTo>
                  <a:pt x="7693624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5685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DECYZJA PUODO </a:t>
            </a:r>
            <a:r>
              <a:rPr b="1" i="0" dirty="0">
                <a:latin typeface="Arial"/>
                <a:cs typeface="Arial"/>
              </a:rPr>
              <a:t>Z DNIA 21 </a:t>
            </a:r>
            <a:r>
              <a:rPr b="1" i="0" spc="-5" dirty="0">
                <a:latin typeface="Arial"/>
                <a:cs typeface="Arial"/>
              </a:rPr>
              <a:t>SIERPNIA </a:t>
            </a:r>
            <a:r>
              <a:rPr b="1" i="0" dirty="0">
                <a:latin typeface="Arial"/>
                <a:cs typeface="Arial"/>
              </a:rPr>
              <a:t>2020</a:t>
            </a:r>
            <a:r>
              <a:rPr b="1" i="0" spc="-250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R.</a:t>
            </a:r>
          </a:p>
        </p:txBody>
      </p:sp>
      <p:sp>
        <p:nvSpPr>
          <p:cNvPr id="5" name="object 5"/>
          <p:cNvSpPr/>
          <p:nvPr/>
        </p:nvSpPr>
        <p:spPr>
          <a:xfrm>
            <a:off x="653141" y="1289629"/>
            <a:ext cx="7802245" cy="5072380"/>
          </a:xfrm>
          <a:custGeom>
            <a:avLst/>
            <a:gdLst/>
            <a:ahLst/>
            <a:cxnLst/>
            <a:rect l="l" t="t" r="r" b="b"/>
            <a:pathLst>
              <a:path w="7802245" h="5072380">
                <a:moveTo>
                  <a:pt x="0" y="5072253"/>
                </a:moveTo>
                <a:lnTo>
                  <a:pt x="7802088" y="5072253"/>
                </a:lnTo>
                <a:lnTo>
                  <a:pt x="7802088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141" y="1283279"/>
            <a:ext cx="0" cy="5085080"/>
          </a:xfrm>
          <a:custGeom>
            <a:avLst/>
            <a:gdLst/>
            <a:ahLst/>
            <a:cxnLst/>
            <a:rect l="l" t="t" r="r" b="b"/>
            <a:pathLst>
              <a:path h="5085080">
                <a:moveTo>
                  <a:pt x="0" y="0"/>
                </a:moveTo>
                <a:lnTo>
                  <a:pt x="0" y="50849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5231" y="1283279"/>
            <a:ext cx="0" cy="5085080"/>
          </a:xfrm>
          <a:custGeom>
            <a:avLst/>
            <a:gdLst/>
            <a:ahLst/>
            <a:cxnLst/>
            <a:rect l="l" t="t" r="r" b="b"/>
            <a:pathLst>
              <a:path h="5085080">
                <a:moveTo>
                  <a:pt x="0" y="0"/>
                </a:moveTo>
                <a:lnTo>
                  <a:pt x="0" y="50849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1" y="1283279"/>
            <a:ext cx="7814945" cy="12700"/>
          </a:xfrm>
          <a:custGeom>
            <a:avLst/>
            <a:gdLst/>
            <a:ahLst/>
            <a:cxnLst/>
            <a:rect l="l" t="t" r="r" b="b"/>
            <a:pathLst>
              <a:path w="7814945" h="12700">
                <a:moveTo>
                  <a:pt x="0" y="0"/>
                </a:moveTo>
                <a:lnTo>
                  <a:pt x="7814789" y="0"/>
                </a:lnTo>
                <a:lnTo>
                  <a:pt x="781478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791" y="6361882"/>
            <a:ext cx="7814945" cy="0"/>
          </a:xfrm>
          <a:custGeom>
            <a:avLst/>
            <a:gdLst/>
            <a:ahLst/>
            <a:cxnLst/>
            <a:rect l="l" t="t" r="r" b="b"/>
            <a:pathLst>
              <a:path w="7814945">
                <a:moveTo>
                  <a:pt x="0" y="0"/>
                </a:moveTo>
                <a:lnTo>
                  <a:pt x="7814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881" y="1289812"/>
            <a:ext cx="7644765" cy="5039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5750" algn="just">
              <a:lnSpc>
                <a:spcPct val="114300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sz="1600" i="1" dirty="0">
                <a:latin typeface="Arial"/>
                <a:cs typeface="Arial"/>
              </a:rPr>
              <a:t>(…) </a:t>
            </a:r>
            <a:r>
              <a:rPr sz="1600" i="1" spc="-5" dirty="0">
                <a:latin typeface="Arial"/>
                <a:cs typeface="Arial"/>
              </a:rPr>
              <a:t>Uczelnia, jako administrator danych osobowych, jest </a:t>
            </a:r>
            <a:r>
              <a:rPr sz="1600" i="1" spc="-10" dirty="0">
                <a:latin typeface="Arial"/>
                <a:cs typeface="Arial"/>
              </a:rPr>
              <a:t>odpowiedzialna 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całości </a:t>
            </a:r>
            <a:r>
              <a:rPr sz="1600" i="1" dirty="0">
                <a:latin typeface="Arial"/>
                <a:cs typeface="Arial"/>
              </a:rPr>
              <a:t>za </a:t>
            </a:r>
            <a:r>
              <a:rPr sz="1600" i="1" spc="-5" dirty="0">
                <a:latin typeface="Arial"/>
                <a:cs typeface="Arial"/>
              </a:rPr>
              <a:t>wdrożenie zasad </a:t>
            </a:r>
            <a:r>
              <a:rPr sz="1600" i="1" dirty="0">
                <a:latin typeface="Arial"/>
                <a:cs typeface="Arial"/>
              </a:rPr>
              <a:t>i </a:t>
            </a:r>
            <a:r>
              <a:rPr sz="1600" i="1" spc="-5" dirty="0">
                <a:latin typeface="Arial"/>
                <a:cs typeface="Arial"/>
              </a:rPr>
              <a:t>procesów wynikających </a:t>
            </a:r>
            <a:r>
              <a:rPr sz="1600" i="1" dirty="0">
                <a:latin typeface="Arial"/>
                <a:cs typeface="Arial"/>
              </a:rPr>
              <a:t>z </a:t>
            </a:r>
            <a:r>
              <a:rPr sz="1600" i="1" spc="-5" dirty="0">
                <a:latin typeface="Arial"/>
                <a:cs typeface="Arial"/>
              </a:rPr>
              <a:t>przepisów </a:t>
            </a:r>
            <a:r>
              <a:rPr sz="1600" i="1" dirty="0">
                <a:latin typeface="Arial"/>
                <a:cs typeface="Arial"/>
              </a:rPr>
              <a:t>o </a:t>
            </a:r>
            <a:r>
              <a:rPr sz="1600" i="1" spc="-5" dirty="0">
                <a:latin typeface="Arial"/>
                <a:cs typeface="Arial"/>
              </a:rPr>
              <a:t>ochronie  danych osobowych, </a:t>
            </a:r>
            <a:r>
              <a:rPr sz="1600" i="1" dirty="0">
                <a:latin typeface="Arial"/>
                <a:cs typeface="Arial"/>
              </a:rPr>
              <a:t>w tym za </a:t>
            </a:r>
            <a:r>
              <a:rPr sz="1600" i="1" spc="-10" dirty="0">
                <a:latin typeface="Arial"/>
                <a:cs typeface="Arial"/>
              </a:rPr>
              <a:t>pełnienie </a:t>
            </a:r>
            <a:r>
              <a:rPr sz="1600" i="1" spc="-5" dirty="0">
                <a:latin typeface="Arial"/>
                <a:cs typeface="Arial"/>
              </a:rPr>
              <a:t>nad nimi nadzoru, nawet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sytuacji, gdy  został wyznaczony inspektor ochrony danych osobowych. Jednocześnie  podkreślić należy, </a:t>
            </a:r>
            <a:r>
              <a:rPr sz="1600" i="1" dirty="0">
                <a:latin typeface="Arial"/>
                <a:cs typeface="Arial"/>
              </a:rPr>
              <a:t>że </a:t>
            </a:r>
            <a:r>
              <a:rPr sz="1600" i="1" spc="-5" dirty="0">
                <a:latin typeface="Arial"/>
                <a:cs typeface="Arial"/>
              </a:rPr>
              <a:t>rozporządzenie 2016/679 oraz obecnie obowiązująca  ustawa </a:t>
            </a:r>
            <a:r>
              <a:rPr sz="1600" i="1" dirty="0">
                <a:latin typeface="Arial"/>
                <a:cs typeface="Arial"/>
              </a:rPr>
              <a:t>z </a:t>
            </a:r>
            <a:r>
              <a:rPr sz="1600" i="1" spc="-5" dirty="0">
                <a:latin typeface="Arial"/>
                <a:cs typeface="Arial"/>
              </a:rPr>
              <a:t>10 maja 2018 </a:t>
            </a:r>
            <a:r>
              <a:rPr sz="1600" i="1" dirty="0">
                <a:latin typeface="Arial"/>
                <a:cs typeface="Arial"/>
              </a:rPr>
              <a:t>r. o </a:t>
            </a:r>
            <a:r>
              <a:rPr sz="1600" i="1" spc="-5" dirty="0">
                <a:latin typeface="Arial"/>
                <a:cs typeface="Arial"/>
              </a:rPr>
              <a:t>ochronie danych osobowych nie statuują szczególnej  odpowiedzialności inspektora ochrony danych. </a:t>
            </a:r>
            <a:r>
              <a:rPr sz="1600" b="1" i="1" spc="-5" dirty="0">
                <a:latin typeface="Arial"/>
                <a:cs typeface="Arial"/>
              </a:rPr>
              <a:t>Inspektor </a:t>
            </a:r>
            <a:r>
              <a:rPr sz="1600" b="1" i="1" dirty="0">
                <a:latin typeface="Arial"/>
                <a:cs typeface="Arial"/>
              </a:rPr>
              <a:t>w związku  z </a:t>
            </a:r>
            <a:r>
              <a:rPr sz="1600" b="1" i="1" spc="-5" dirty="0">
                <a:latin typeface="Arial"/>
                <a:cs typeface="Arial"/>
              </a:rPr>
              <a:t>wykonywaniem swoich zadań ponosi odpowiedzialność bezpośrednio  przed podmiotem, który go wyznaczył, </a:t>
            </a:r>
            <a:r>
              <a:rPr sz="1600" b="1" i="1" dirty="0">
                <a:latin typeface="Arial"/>
                <a:cs typeface="Arial"/>
              </a:rPr>
              <a:t>a </a:t>
            </a:r>
            <a:r>
              <a:rPr sz="1600" b="1" i="1" spc="-5" dirty="0">
                <a:latin typeface="Arial"/>
                <a:cs typeface="Arial"/>
              </a:rPr>
              <a:t>zatem przed administratorem  danych </a:t>
            </a:r>
            <a:r>
              <a:rPr sz="1600" b="1" i="1" dirty="0">
                <a:latin typeface="Arial"/>
                <a:cs typeface="Arial"/>
              </a:rPr>
              <a:t>lub </a:t>
            </a:r>
            <a:r>
              <a:rPr sz="1600" b="1" i="1" spc="-5" dirty="0">
                <a:latin typeface="Arial"/>
                <a:cs typeface="Arial"/>
              </a:rPr>
              <a:t>podmiotem przetwarzającym</a:t>
            </a:r>
            <a:r>
              <a:rPr sz="1600" i="1" spc="-5" dirty="0">
                <a:latin typeface="Arial"/>
                <a:cs typeface="Arial"/>
              </a:rPr>
              <a:t>.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niniejszej sprawie, wobec  wykonywania obowiązków przez inspektora na podstawie umowy </a:t>
            </a:r>
            <a:r>
              <a:rPr sz="1600" i="1" dirty="0">
                <a:latin typeface="Arial"/>
                <a:cs typeface="Arial"/>
              </a:rPr>
              <a:t>o </a:t>
            </a:r>
            <a:r>
              <a:rPr sz="1600" i="1" spc="-5" dirty="0">
                <a:latin typeface="Arial"/>
                <a:cs typeface="Arial"/>
              </a:rPr>
              <a:t>świadczenie  usług jego </a:t>
            </a:r>
            <a:r>
              <a:rPr sz="1600" i="1" spc="-10" dirty="0">
                <a:latin typeface="Arial"/>
                <a:cs typeface="Arial"/>
              </a:rPr>
              <a:t>odpowiedzialność </a:t>
            </a:r>
            <a:r>
              <a:rPr sz="1600" i="1" spc="-5" dirty="0">
                <a:latin typeface="Arial"/>
                <a:cs typeface="Arial"/>
              </a:rPr>
              <a:t>względem administratora danych </a:t>
            </a:r>
            <a:r>
              <a:rPr sz="1600" i="1" dirty="0">
                <a:latin typeface="Arial"/>
                <a:cs typeface="Arial"/>
              </a:rPr>
              <a:t>- SGGW </a:t>
            </a:r>
            <a:r>
              <a:rPr sz="1600" i="1" spc="-5" dirty="0">
                <a:latin typeface="Arial"/>
                <a:cs typeface="Arial"/>
              </a:rPr>
              <a:t>będzie  </a:t>
            </a:r>
            <a:r>
              <a:rPr sz="1600" i="1" spc="-10" dirty="0">
                <a:latin typeface="Arial"/>
                <a:cs typeface="Arial"/>
              </a:rPr>
              <a:t>podlegała </a:t>
            </a:r>
            <a:r>
              <a:rPr sz="1600" i="1" spc="-5" dirty="0">
                <a:latin typeface="Arial"/>
                <a:cs typeface="Arial"/>
              </a:rPr>
              <a:t>regulacjom ogólnym zawartych </a:t>
            </a:r>
            <a:r>
              <a:rPr sz="1600" i="1" dirty="0">
                <a:latin typeface="Arial"/>
                <a:cs typeface="Arial"/>
              </a:rPr>
              <a:t>w </a:t>
            </a:r>
            <a:r>
              <a:rPr sz="1600" i="1" spc="-5" dirty="0">
                <a:latin typeface="Arial"/>
                <a:cs typeface="Arial"/>
              </a:rPr>
              <a:t>kodeksie cywilnym. </a:t>
            </a:r>
            <a:r>
              <a:rPr sz="1600" b="1" i="1" spc="-5" dirty="0">
                <a:latin typeface="Arial"/>
                <a:cs typeface="Arial"/>
              </a:rPr>
              <a:t>To  administrator ponosi odpowiedzialność </a:t>
            </a:r>
            <a:r>
              <a:rPr sz="1600" b="1" i="1" dirty="0">
                <a:latin typeface="Arial"/>
                <a:cs typeface="Arial"/>
              </a:rPr>
              <a:t>za </a:t>
            </a:r>
            <a:r>
              <a:rPr sz="1600" b="1" i="1" spc="-5" dirty="0">
                <a:latin typeface="Arial"/>
                <a:cs typeface="Arial"/>
              </a:rPr>
              <a:t>działania inspektora ochrony  danych, gdyż </a:t>
            </a:r>
            <a:r>
              <a:rPr sz="1600" b="1" i="1" dirty="0">
                <a:latin typeface="Arial"/>
                <a:cs typeface="Arial"/>
              </a:rPr>
              <a:t>to </a:t>
            </a:r>
            <a:r>
              <a:rPr sz="1600" b="1" i="1" spc="-5" dirty="0">
                <a:latin typeface="Arial"/>
                <a:cs typeface="Arial"/>
              </a:rPr>
              <a:t>na </a:t>
            </a:r>
            <a:r>
              <a:rPr sz="1600" b="1" i="1" dirty="0">
                <a:latin typeface="Arial"/>
                <a:cs typeface="Arial"/>
              </a:rPr>
              <a:t>nim </a:t>
            </a:r>
            <a:r>
              <a:rPr sz="1600" b="1" i="1" spc="-5" dirty="0">
                <a:latin typeface="Arial"/>
                <a:cs typeface="Arial"/>
              </a:rPr>
              <a:t>ciąży obowiązek jego wyznaczenia na podstawie  </a:t>
            </a:r>
            <a:r>
              <a:rPr sz="1600" b="1" i="1" dirty="0">
                <a:latin typeface="Arial"/>
                <a:cs typeface="Arial"/>
              </a:rPr>
              <a:t>kwalifikacji </a:t>
            </a:r>
            <a:r>
              <a:rPr sz="1600" b="1" i="1" spc="-5" dirty="0">
                <a:latin typeface="Arial"/>
                <a:cs typeface="Arial"/>
              </a:rPr>
              <a:t>zawodowych, </a:t>
            </a:r>
            <a:r>
              <a:rPr sz="1600" b="1" i="1" dirty="0">
                <a:latin typeface="Arial"/>
                <a:cs typeface="Arial"/>
              </a:rPr>
              <a:t>a w </a:t>
            </a:r>
            <a:r>
              <a:rPr sz="1600" b="1" i="1" spc="-5" dirty="0">
                <a:latin typeface="Arial"/>
                <a:cs typeface="Arial"/>
              </a:rPr>
              <a:t>szczególności </a:t>
            </a:r>
            <a:r>
              <a:rPr sz="1600" b="1" i="1" dirty="0">
                <a:latin typeface="Arial"/>
                <a:cs typeface="Arial"/>
              </a:rPr>
              <a:t>wiedzy </a:t>
            </a:r>
            <a:r>
              <a:rPr sz="1600" b="1" i="1" spc="-5" dirty="0">
                <a:latin typeface="Arial"/>
                <a:cs typeface="Arial"/>
              </a:rPr>
              <a:t>fachowej na temat  prawa </a:t>
            </a:r>
            <a:r>
              <a:rPr sz="1600" b="1" i="1" dirty="0">
                <a:latin typeface="Arial"/>
                <a:cs typeface="Arial"/>
              </a:rPr>
              <a:t>i </a:t>
            </a:r>
            <a:r>
              <a:rPr sz="1600" b="1" i="1" spc="-5" dirty="0">
                <a:latin typeface="Arial"/>
                <a:cs typeface="Arial"/>
              </a:rPr>
              <a:t>praktyk </a:t>
            </a:r>
            <a:r>
              <a:rPr sz="1600" b="1" i="1" dirty="0">
                <a:latin typeface="Arial"/>
                <a:cs typeface="Arial"/>
              </a:rPr>
              <a:t>w </a:t>
            </a:r>
            <a:r>
              <a:rPr sz="1600" b="1" i="1" spc="-5" dirty="0">
                <a:latin typeface="Arial"/>
                <a:cs typeface="Arial"/>
              </a:rPr>
              <a:t>dziedzinie ochrony danych oraz umiejętności  wypełnienia zadań, </a:t>
            </a:r>
            <a:r>
              <a:rPr sz="1600" b="1" i="1" dirty="0">
                <a:latin typeface="Arial"/>
                <a:cs typeface="Arial"/>
              </a:rPr>
              <a:t>o </a:t>
            </a:r>
            <a:r>
              <a:rPr sz="1600" b="1" i="1" spc="-5" dirty="0">
                <a:latin typeface="Arial"/>
                <a:cs typeface="Arial"/>
              </a:rPr>
              <a:t>których </a:t>
            </a:r>
            <a:r>
              <a:rPr sz="1600" b="1" i="1" dirty="0">
                <a:latin typeface="Arial"/>
                <a:cs typeface="Arial"/>
              </a:rPr>
              <a:t>mowa w </a:t>
            </a:r>
            <a:r>
              <a:rPr sz="1600" b="1" i="1" spc="-5" dirty="0">
                <a:latin typeface="Arial"/>
                <a:cs typeface="Arial"/>
              </a:rPr>
              <a:t>art. 39 rozporządzenia</a:t>
            </a:r>
            <a:r>
              <a:rPr sz="1600" b="1" i="1" spc="7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2016/679.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685">
              <a:lnSpc>
                <a:spcPct val="100000"/>
              </a:lnSpc>
              <a:spcBef>
                <a:spcPts val="100"/>
              </a:spcBef>
              <a:tabLst>
                <a:tab pos="3975100" algn="l"/>
                <a:tab pos="4684395" algn="l"/>
                <a:tab pos="7204709" algn="l"/>
              </a:tabLst>
            </a:pPr>
            <a:r>
              <a:rPr b="1" i="0" dirty="0">
                <a:latin typeface="Arial"/>
                <a:cs typeface="Arial"/>
              </a:rPr>
              <a:t>UP</a:t>
            </a:r>
            <a:r>
              <a:rPr b="1" i="0" spc="-5" dirty="0">
                <a:latin typeface="Arial"/>
                <a:cs typeface="Arial"/>
              </a:rPr>
              <a:t>O</a:t>
            </a:r>
            <a:r>
              <a:rPr b="1" i="0" spc="-114" dirty="0">
                <a:latin typeface="Arial"/>
                <a:cs typeface="Arial"/>
              </a:rPr>
              <a:t>W</a:t>
            </a:r>
            <a:r>
              <a:rPr b="1" i="0" dirty="0">
                <a:latin typeface="Arial"/>
                <a:cs typeface="Arial"/>
              </a:rPr>
              <a:t>A</a:t>
            </a:r>
            <a:r>
              <a:rPr b="1" i="0" spc="-5" dirty="0">
                <a:latin typeface="Arial"/>
                <a:cs typeface="Arial"/>
              </a:rPr>
              <a:t>Ż</a:t>
            </a:r>
            <a:r>
              <a:rPr b="1" i="0" dirty="0">
                <a:latin typeface="Arial"/>
                <a:cs typeface="Arial"/>
              </a:rPr>
              <a:t>N</a:t>
            </a:r>
            <a:r>
              <a:rPr b="1" i="0" spc="-5" dirty="0">
                <a:latin typeface="Arial"/>
                <a:cs typeface="Arial"/>
              </a:rPr>
              <a:t>I</a:t>
            </a:r>
            <a:r>
              <a:rPr b="1" i="0" dirty="0">
                <a:latin typeface="Arial"/>
                <a:cs typeface="Arial"/>
              </a:rPr>
              <a:t>EŃ	DO	PR</a:t>
            </a:r>
            <a:r>
              <a:rPr b="1" i="0" spc="-5" dirty="0">
                <a:latin typeface="Arial"/>
                <a:cs typeface="Arial"/>
              </a:rPr>
              <a:t>Z</a:t>
            </a:r>
            <a:r>
              <a:rPr b="1" i="0" dirty="0">
                <a:latin typeface="Arial"/>
                <a:cs typeface="Arial"/>
              </a:rPr>
              <a:t>E</a:t>
            </a:r>
            <a:r>
              <a:rPr b="1" i="0" spc="-5" dirty="0">
                <a:latin typeface="Arial"/>
                <a:cs typeface="Arial"/>
              </a:rPr>
              <a:t>T</a:t>
            </a:r>
            <a:r>
              <a:rPr b="1" i="0" spc="-114" dirty="0">
                <a:latin typeface="Arial"/>
                <a:cs typeface="Arial"/>
              </a:rPr>
              <a:t>W</a:t>
            </a:r>
            <a:r>
              <a:rPr b="1" i="0" dirty="0">
                <a:latin typeface="Arial"/>
                <a:cs typeface="Arial"/>
              </a:rPr>
              <a:t>AR</a:t>
            </a:r>
            <a:r>
              <a:rPr b="1" i="0" spc="-5" dirty="0">
                <a:latin typeface="Arial"/>
                <a:cs typeface="Arial"/>
              </a:rPr>
              <a:t>Z</a:t>
            </a:r>
            <a:r>
              <a:rPr b="1" i="0" dirty="0">
                <a:latin typeface="Arial"/>
                <a:cs typeface="Arial"/>
              </a:rPr>
              <a:t>AN</a:t>
            </a:r>
            <a:r>
              <a:rPr b="1" i="0" spc="-5" dirty="0">
                <a:latin typeface="Arial"/>
                <a:cs typeface="Arial"/>
              </a:rPr>
              <a:t>I</a:t>
            </a:r>
            <a:r>
              <a:rPr b="1" i="0" dirty="0">
                <a:latin typeface="Arial"/>
                <a:cs typeface="Arial"/>
              </a:rPr>
              <a:t>A	DANYCH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038" y="669035"/>
            <a:ext cx="1747520" cy="598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409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NADAWANIE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YCH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88402"/>
              </p:ext>
            </p:extLst>
          </p:nvPr>
        </p:nvGraphicFramePr>
        <p:xfrm>
          <a:off x="349910" y="1389479"/>
          <a:ext cx="8462010" cy="513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4299"/>
                        </a:lnSpc>
                        <a:spcBef>
                          <a:spcPts val="520"/>
                        </a:spcBef>
                      </a:pPr>
                      <a:r>
                        <a:rPr lang="pl-PL" sz="1400" spc="-5" dirty="0">
                          <a:latin typeface="Arial"/>
                          <a:cs typeface="Arial"/>
                        </a:rPr>
                        <a:t>Administrator (osoba upoważniona)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zapewnia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 aby każda osoba, która przetwarza  dane osobowe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zakresie niezbędnym do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pełnienia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400" spc="-5" dirty="0">
                          <a:latin typeface="Arial"/>
                          <a:cs typeface="Arial"/>
                        </a:rPr>
                        <a:t>swoich obowiązków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posiadała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nadane  upoważnienie do przetwarzania danych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osobowych.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6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ct val="107100"/>
                        </a:lnSpc>
                        <a:spcBef>
                          <a:spcPts val="425"/>
                        </a:spcBef>
                        <a:tabLst>
                          <a:tab pos="1341755" algn="l"/>
                          <a:tab pos="1674495" algn="l"/>
                          <a:tab pos="2914015" algn="l"/>
                          <a:tab pos="3621404" algn="l"/>
                          <a:tab pos="4644390" algn="l"/>
                          <a:tab pos="5312410" algn="l"/>
                          <a:tab pos="5675630" algn="l"/>
                          <a:tab pos="6254115" algn="l"/>
                          <a:tab pos="762190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ż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ie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ia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ych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obo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wych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nada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je	się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dopu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szcz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do  przetwarzania danych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osobowych.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02899"/>
                        </a:lnSpc>
                        <a:spcBef>
                          <a:spcPts val="6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Upoważnienie do przetwarzania danych osobowych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lang="pl-PL" sz="1400" spc="-5" dirty="0">
                          <a:latin typeface="Arial"/>
                          <a:cs typeface="Arial"/>
                        </a:rPr>
                        <a:t>Uczelni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nadawane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jest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przez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pl-PL" sz="1400" spc="-5" dirty="0">
                          <a:latin typeface="Arial"/>
                          <a:cs typeface="Arial"/>
                        </a:rPr>
                        <a:t>Kanclerza UZ,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zastrzeżeniem,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upoważnienia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do przetwarzania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danych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osobowych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nie mogą być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nadawane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przez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IOD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ts val="1580"/>
                        </a:lnSpc>
                        <a:spcBef>
                          <a:spcPts val="128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Każda osoba, której ma zostać nadane upoważnienie do przetwarzania danych osobowych  powinna: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34340" marR="83820" indent="-342900" algn="just">
                        <a:lnSpc>
                          <a:spcPts val="1700"/>
                        </a:lnSpc>
                        <a:spcBef>
                          <a:spcPts val="30"/>
                        </a:spcBef>
                        <a:buAutoNum type="alphaLcParenR"/>
                        <a:tabLst>
                          <a:tab pos="43434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zostać przeszkolona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zasad ochrony danych osobowych obowiązujących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lang="pl-PL" sz="1400" spc="-5" dirty="0">
                          <a:latin typeface="Arial"/>
                          <a:cs typeface="Arial"/>
                        </a:rPr>
                        <a:t>UZ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szczególności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zakresu stosowania zasad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procedur ustanowionych przez niniejszą  Politykę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bezpieczeństwa;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34340" indent="-343535" algn="just">
                        <a:lnSpc>
                          <a:spcPts val="1605"/>
                        </a:lnSpc>
                        <a:buAutoNum type="alphaLcParenR"/>
                        <a:tabLst>
                          <a:tab pos="43434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zapoznać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się 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treścią Polityki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bezpieczeństwa;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34340" indent="-343535" algn="just">
                        <a:lnSpc>
                          <a:spcPts val="1630"/>
                        </a:lnSpc>
                        <a:buAutoNum type="alphaLcParenR"/>
                        <a:tabLst>
                          <a:tab pos="43434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złożyć oświadczenie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zapoznaniu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się 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treścią niniejszej Polityki bezpieczeństwa</a:t>
                      </a:r>
                      <a:r>
                        <a:rPr sz="14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</a:p>
                    <a:p>
                      <a:pPr marL="434340" marR="83820" algn="just">
                        <a:lnSpc>
                          <a:spcPct val="1014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zobowiązaniu do przestrzegania zasad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niej zawartych oraz do przetwarzania danych  osobowych zgodnie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powszechnie obowiązującymi przepisami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ochronie danych  osobowych,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szczególności przepisami RODO oraz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zachowaniu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tajemnicy</a:t>
                      </a:r>
                      <a:r>
                        <a:rPr sz="14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danych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434340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osobowych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sposobów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zabezpieczenia.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9683366-F4CE-4952-AE39-AF03FAAAD5D3}"/>
              </a:ext>
            </a:extLst>
          </p:cNvPr>
          <p:cNvSpPr txBox="1"/>
          <p:nvPr/>
        </p:nvSpPr>
        <p:spPr>
          <a:xfrm>
            <a:off x="838200" y="76200"/>
            <a:ext cx="8077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sz="800" dirty="0"/>
              <a:t> Załącznik nr 2a </a:t>
            </a:r>
          </a:p>
          <a:p>
            <a:r>
              <a:rPr lang="pl-PL" sz="800" dirty="0"/>
              <a:t>do Polityki ochrony danych osobowych </a:t>
            </a:r>
          </a:p>
          <a:p>
            <a:r>
              <a:rPr lang="pl-PL" sz="800" dirty="0"/>
              <a:t>Uniwersytet Zielonogórski Zielona Góra …………… </a:t>
            </a:r>
          </a:p>
          <a:p>
            <a:r>
              <a:rPr lang="pl-PL" sz="800" dirty="0"/>
              <a:t>Administrator Danych </a:t>
            </a:r>
          </a:p>
          <a:p>
            <a:pPr algn="ctr"/>
            <a:r>
              <a:rPr lang="pl-PL" sz="1000" b="1" dirty="0"/>
              <a:t>UPOWAŻENIENIE </a:t>
            </a:r>
            <a:endParaRPr lang="pl-PL" sz="1000" dirty="0"/>
          </a:p>
          <a:p>
            <a:pPr algn="ctr"/>
            <a:r>
              <a:rPr lang="pl-PL" sz="1000" b="1" dirty="0"/>
              <a:t>do przetwarzania danych osobowych </a:t>
            </a:r>
          </a:p>
          <a:p>
            <a:pPr algn="ctr"/>
            <a:endParaRPr lang="pl-PL" sz="1000" b="1" dirty="0"/>
          </a:p>
          <a:p>
            <a:pPr algn="ctr"/>
            <a:endParaRPr lang="pl-PL" sz="1000" b="1" dirty="0"/>
          </a:p>
          <a:p>
            <a:pPr algn="ctr"/>
            <a:endParaRPr lang="pl-PL" sz="1000" b="1" dirty="0"/>
          </a:p>
          <a:p>
            <a:pPr algn="ctr"/>
            <a:endParaRPr lang="pl-PL" sz="1000" b="1" dirty="0"/>
          </a:p>
          <a:p>
            <a:pPr algn="ctr"/>
            <a:endParaRPr lang="pl-PL" sz="1000" dirty="0"/>
          </a:p>
          <a:p>
            <a:r>
              <a:rPr lang="pl-PL" sz="1400" dirty="0"/>
              <a:t>Na podstawie art. 29 rozporządzenia Parlamentu Europejskiego i Rady (UE) 2016/679 z 27.04.2016 r. </a:t>
            </a:r>
          </a:p>
          <a:p>
            <a:r>
              <a:rPr lang="pl-PL" sz="1400" dirty="0"/>
              <a:t>w sprawie ochrony osób fizycznych w związku z przetwarzaniem danych osobowych i w sprawie swobodnego przepływu takich danych oraz uchylenia dyrektywy 95/46/WE (ogólne rozporządzenie o ochronie danych) (</a:t>
            </a:r>
            <a:r>
              <a:rPr lang="pl-PL" sz="1400" dirty="0" err="1"/>
              <a:t>Dz.Urz</a:t>
            </a:r>
            <a:r>
              <a:rPr lang="pl-PL" sz="1400" dirty="0"/>
              <a:t>. UE L 119, s. 1) – dalej RODO − nadaję upoważnienie Pani/Panu: </a:t>
            </a:r>
          </a:p>
          <a:p>
            <a:r>
              <a:rPr lang="pl-PL" sz="1400" b="1" dirty="0"/>
              <a:t>……………………………………………………………………….. </a:t>
            </a:r>
            <a:endParaRPr lang="pl-PL" sz="1400" dirty="0"/>
          </a:p>
          <a:p>
            <a:r>
              <a:rPr lang="pl-PL" sz="1400" dirty="0"/>
              <a:t>zatrudnionej/zatrudnionemu w: …………………………………… </a:t>
            </a:r>
          </a:p>
          <a:p>
            <a:r>
              <a:rPr lang="pl-PL" sz="1400" dirty="0"/>
              <a:t>do przetwarzania danych osobowych w zakresie pełnionych obowiązków służbowych na zajmowanym stanowisku:…………………………………………………………………………….……. </a:t>
            </a:r>
          </a:p>
          <a:p>
            <a:r>
              <a:rPr lang="pl-PL" sz="1400" dirty="0"/>
              <a:t>oraz do obsługi systemu informatycznego i urządzeń przypisanych do tego stanowiska. </a:t>
            </a:r>
          </a:p>
          <a:p>
            <a:r>
              <a:rPr lang="pl-PL" sz="1400" dirty="0"/>
              <a:t>Jednocześnie upoważniam Panią/Pana do tworzenia/posiadania dla potrzeb wykonywanej pracy zestawień, ewidencji oraz rejestrów z danymi osobowymi, z zachowaniem pełnej ich ochrony przy zastosowaniu środków technicznych i organizacyjnych wdrożonych w Uniwersytecie Zielonogórskim. </a:t>
            </a:r>
          </a:p>
          <a:p>
            <a:r>
              <a:rPr lang="pl-PL" sz="1400" dirty="0"/>
              <a:t>Zobowiązuję Panią/Pana do przetwarzania danych osobowych, zgodnie z udzielonym upoważnieniem oraz z przepisami RODO, ustawy z dnia 25.05.2018 r. o ochronie danych osobowych, Kodeksu pracy, a także z Polityką ochrony danych osobowych Uniwersytetu Zielonogórskiego. </a:t>
            </a:r>
          </a:p>
          <a:p>
            <a:r>
              <a:rPr lang="pl-PL" sz="1400" dirty="0"/>
              <a:t>Upoważniam Panią/Pana do przetwarzania danych osobowych zawartych w następujących zbiorach: </a:t>
            </a:r>
          </a:p>
          <a:p>
            <a:r>
              <a:rPr lang="pl-PL" sz="1400" dirty="0"/>
              <a:t>1. ……………………………… </a:t>
            </a:r>
          </a:p>
          <a:p>
            <a:endParaRPr lang="pl-PL" sz="1400" dirty="0"/>
          </a:p>
          <a:p>
            <a:r>
              <a:rPr lang="pl-PL" sz="1400" dirty="0"/>
              <a:t>Upoważnienie jest ważne do odwołania. W przypadku posiadania wcześniej wydanych upoważnień niniejsze upoważnienie odwołuje wszystkie uprzednio wydane upoważnienia dotyczące ochrony danych osobowych </a:t>
            </a:r>
          </a:p>
          <a:p>
            <a:r>
              <a:rPr lang="pl-PL" sz="1400" dirty="0"/>
              <a:t>Administratora Danych </a:t>
            </a:r>
          </a:p>
          <a:p>
            <a:r>
              <a:rPr lang="pl-PL" sz="1000" dirty="0"/>
              <a:t>……………………..………… 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20161B1-B362-4155-999B-A6E67BB52D2D}"/>
              </a:ext>
            </a:extLst>
          </p:cNvPr>
          <p:cNvSpPr txBox="1"/>
          <p:nvPr/>
        </p:nvSpPr>
        <p:spPr>
          <a:xfrm>
            <a:off x="1066800" y="6096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OŚWIADCZNIE UPOWAŻNIONEGO</a:t>
            </a:r>
          </a:p>
          <a:p>
            <a:endParaRPr lang="pl-PL" dirty="0"/>
          </a:p>
          <a:p>
            <a:r>
              <a:rPr lang="pl-PL" dirty="0"/>
              <a:t>Ja niżej podpisany/-a zobowiązuję się do zachowania w tajemnicy danych osobowych, do których mam lub będę miała dostęp w związku z wykonywaniem zadań służbowych i obowiązków pracowniczych w Uniwersytecie Zielonogórskim, zarówno w trakcie wiążącego mnie stosunku pracy jak i po jego ustaniu. Stwierdzam, że znana jest mi definicja danych osobowych w rozumieniu art. 6 ustawy o ochronie danych osobowych / art. 4 RODO, w myśl której daną osobową jest każda dana dotycząca osoby fizycznej o tożsamości już znanej lub dającej się ustalić na podstawie tej informacji oraz zostałam zaznajomiona przepisami o ochronie danych osobowych. </a:t>
            </a:r>
          </a:p>
          <a:p>
            <a:r>
              <a:rPr lang="pl-PL" dirty="0"/>
              <a:t>…………………………. </a:t>
            </a:r>
          </a:p>
          <a:p>
            <a:r>
              <a:rPr lang="pl-PL" sz="1000" dirty="0"/>
              <a:t>Podpis upoważnionego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815" marR="5080">
              <a:lnSpc>
                <a:spcPts val="2110"/>
              </a:lnSpc>
              <a:spcBef>
                <a:spcPts val="409"/>
              </a:spcBef>
            </a:pPr>
            <a:r>
              <a:rPr b="1" i="0" spc="-5" dirty="0">
                <a:latin typeface="Arial"/>
                <a:cs typeface="Arial"/>
              </a:rPr>
              <a:t>ZASADY </a:t>
            </a:r>
            <a:r>
              <a:rPr b="1" i="0" spc="-15" dirty="0">
                <a:latin typeface="Arial"/>
                <a:cs typeface="Arial"/>
              </a:rPr>
              <a:t>PRZETWARZANIA </a:t>
            </a:r>
            <a:r>
              <a:rPr b="1" i="0" dirty="0">
                <a:latin typeface="Arial"/>
                <a:cs typeface="Arial"/>
              </a:rPr>
              <a:t>DANYCH </a:t>
            </a:r>
            <a:r>
              <a:rPr b="1" i="0" spc="-5" dirty="0">
                <a:latin typeface="Arial"/>
                <a:cs typeface="Arial"/>
              </a:rPr>
              <a:t>OSOBOWYCH PRZEZ   </a:t>
            </a:r>
            <a:r>
              <a:rPr lang="pl-PL" b="1" i="0" spc="-5" dirty="0">
                <a:latin typeface="Arial"/>
                <a:cs typeface="Arial"/>
              </a:rPr>
              <a:t>PRACOWNIKÓW</a:t>
            </a:r>
            <a:endParaRPr b="1" i="0" spc="-5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75907"/>
              </p:ext>
            </p:extLst>
          </p:nvPr>
        </p:nvGraphicFramePr>
        <p:xfrm>
          <a:off x="349910" y="1389477"/>
          <a:ext cx="8460104" cy="462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4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620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384175" algn="l"/>
                          <a:tab pos="610870" algn="l"/>
                          <a:tab pos="1858010" algn="l"/>
                          <a:tab pos="2121535" algn="l"/>
                          <a:tab pos="2481580" algn="l"/>
                          <a:tab pos="292036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		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oń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iu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cy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ży  z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dokumentów	oraz	nośników  czystego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biurka).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635" indent="208279">
                        <a:lnSpc>
                          <a:spcPts val="2110"/>
                        </a:lnSpc>
                        <a:spcBef>
                          <a:spcPts val="7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uprzątnąć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ą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69850" indent="-161925">
                        <a:lnSpc>
                          <a:spcPts val="2110"/>
                        </a:lnSpc>
                        <a:spcBef>
                          <a:spcPts val="7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swoje  dane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3820" indent="-24130">
                        <a:lnSpc>
                          <a:spcPts val="2110"/>
                        </a:lnSpc>
                        <a:spcBef>
                          <a:spcPts val="735"/>
                        </a:spcBef>
                        <a:tabLst>
                          <a:tab pos="1193800" algn="l"/>
                          <a:tab pos="1447800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tano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wisko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cy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obo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we	(z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90805" marR="8382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przypadku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zakończenia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pracy na Uczelni należy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zwrócić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wszelkie  dokumenty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inne nośniki zawierające dane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osobowe.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805" marR="83820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Należy niezwłocznie zgłaszać do IOD każdy przypadek utraty wszelkich  dokumentów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innych nośników zawierających dane osobowe.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0805" marR="83820" algn="just">
                        <a:lnSpc>
                          <a:spcPct val="99400"/>
                        </a:lnSpc>
                        <a:spcBef>
                          <a:spcPts val="120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Przesyłanie plików zawierających zestawienia danych osobowych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pocztą  elektroniczną jest dopuszczalne wyłącznie po uprzednim zabezpieczeniu  pliku hasłem. Hasło powinno składać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się z co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najmniej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znaków, zawierać  małe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wielkie litery oraz cyfry lub znaki specjalne. Hasło przesyłane jest  innym środkiem komunikacji, niż plik (np.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SMS-em).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046" y="2047515"/>
            <a:ext cx="1727835" cy="864235"/>
          </a:xfrm>
          <a:custGeom>
            <a:avLst/>
            <a:gdLst/>
            <a:ahLst/>
            <a:cxnLst/>
            <a:rect l="l" t="t" r="r" b="b"/>
            <a:pathLst>
              <a:path w="1727835" h="864235">
                <a:moveTo>
                  <a:pt x="1641182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641182" y="863777"/>
                </a:lnTo>
                <a:lnTo>
                  <a:pt x="1674802" y="856989"/>
                </a:lnTo>
                <a:lnTo>
                  <a:pt x="1702257" y="838477"/>
                </a:lnTo>
                <a:lnTo>
                  <a:pt x="1720767" y="811019"/>
                </a:lnTo>
                <a:lnTo>
                  <a:pt x="1727555" y="777392"/>
                </a:lnTo>
                <a:lnTo>
                  <a:pt x="1727555" y="86372"/>
                </a:lnTo>
                <a:lnTo>
                  <a:pt x="1720767" y="52753"/>
                </a:lnTo>
                <a:lnTo>
                  <a:pt x="1702257" y="25298"/>
                </a:lnTo>
                <a:lnTo>
                  <a:pt x="1674802" y="6787"/>
                </a:lnTo>
                <a:lnTo>
                  <a:pt x="1641182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477" y="2243835"/>
            <a:ext cx="1275080" cy="446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88000"/>
              </a:lnSpc>
              <a:spcBef>
                <a:spcPts val="24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ujawniające  pochodzenie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rasowe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etniczne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803" y="2911289"/>
            <a:ext cx="172720" cy="687070"/>
          </a:xfrm>
          <a:custGeom>
            <a:avLst/>
            <a:gdLst/>
            <a:ahLst/>
            <a:cxnLst/>
            <a:rect l="l" t="t" r="r" b="b"/>
            <a:pathLst>
              <a:path w="172719" h="687070">
                <a:moveTo>
                  <a:pt x="0" y="0"/>
                </a:moveTo>
                <a:lnTo>
                  <a:pt x="0" y="687049"/>
                </a:lnTo>
                <a:lnTo>
                  <a:pt x="172666" y="687049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557" y="3127239"/>
            <a:ext cx="1382395" cy="942975"/>
          </a:xfrm>
          <a:custGeom>
            <a:avLst/>
            <a:gdLst/>
            <a:ahLst/>
            <a:cxnLst/>
            <a:rect l="l" t="t" r="r" b="b"/>
            <a:pathLst>
              <a:path w="1382395" h="942975">
                <a:moveTo>
                  <a:pt x="1287754" y="0"/>
                </a:moveTo>
                <a:lnTo>
                  <a:pt x="94284" y="0"/>
                </a:lnTo>
                <a:lnTo>
                  <a:pt x="57585" y="7409"/>
                </a:lnTo>
                <a:lnTo>
                  <a:pt x="27616" y="27616"/>
                </a:lnTo>
                <a:lnTo>
                  <a:pt x="7409" y="57585"/>
                </a:lnTo>
                <a:lnTo>
                  <a:pt x="0" y="94284"/>
                </a:lnTo>
                <a:lnTo>
                  <a:pt x="0" y="848613"/>
                </a:lnTo>
                <a:lnTo>
                  <a:pt x="7409" y="885313"/>
                </a:lnTo>
                <a:lnTo>
                  <a:pt x="27616" y="915282"/>
                </a:lnTo>
                <a:lnTo>
                  <a:pt x="57585" y="935489"/>
                </a:lnTo>
                <a:lnTo>
                  <a:pt x="94284" y="942898"/>
                </a:lnTo>
                <a:lnTo>
                  <a:pt x="1287754" y="942898"/>
                </a:lnTo>
                <a:lnTo>
                  <a:pt x="1324460" y="935489"/>
                </a:lnTo>
                <a:lnTo>
                  <a:pt x="1354434" y="915282"/>
                </a:lnTo>
                <a:lnTo>
                  <a:pt x="1374642" y="885313"/>
                </a:lnTo>
                <a:lnTo>
                  <a:pt x="1382052" y="848613"/>
                </a:lnTo>
                <a:lnTo>
                  <a:pt x="1382052" y="94284"/>
                </a:lnTo>
                <a:lnTo>
                  <a:pt x="1374642" y="57585"/>
                </a:lnTo>
                <a:lnTo>
                  <a:pt x="1354434" y="27616"/>
                </a:lnTo>
                <a:lnTo>
                  <a:pt x="1324460" y="7409"/>
                </a:lnTo>
                <a:lnTo>
                  <a:pt x="128775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557" y="3127234"/>
            <a:ext cx="1381760" cy="942975"/>
          </a:xfrm>
          <a:custGeom>
            <a:avLst/>
            <a:gdLst/>
            <a:ahLst/>
            <a:cxnLst/>
            <a:rect l="l" t="t" r="r" b="b"/>
            <a:pathLst>
              <a:path w="1381760" h="942975">
                <a:moveTo>
                  <a:pt x="0" y="94242"/>
                </a:moveTo>
                <a:lnTo>
                  <a:pt x="7406" y="57558"/>
                </a:lnTo>
                <a:lnTo>
                  <a:pt x="27602" y="27602"/>
                </a:lnTo>
                <a:lnTo>
                  <a:pt x="57558" y="7406"/>
                </a:lnTo>
                <a:lnTo>
                  <a:pt x="94242" y="0"/>
                </a:lnTo>
                <a:lnTo>
                  <a:pt x="1287100" y="0"/>
                </a:lnTo>
                <a:lnTo>
                  <a:pt x="1323783" y="7406"/>
                </a:lnTo>
                <a:lnTo>
                  <a:pt x="1353739" y="27602"/>
                </a:lnTo>
                <a:lnTo>
                  <a:pt x="1373936" y="57558"/>
                </a:lnTo>
                <a:lnTo>
                  <a:pt x="1381342" y="94242"/>
                </a:lnTo>
                <a:lnTo>
                  <a:pt x="1381342" y="848186"/>
                </a:lnTo>
                <a:lnTo>
                  <a:pt x="1373936" y="884870"/>
                </a:lnTo>
                <a:lnTo>
                  <a:pt x="1353739" y="914826"/>
                </a:lnTo>
                <a:lnTo>
                  <a:pt x="1323783" y="935023"/>
                </a:lnTo>
                <a:lnTo>
                  <a:pt x="1287100" y="942429"/>
                </a:lnTo>
                <a:lnTo>
                  <a:pt x="94242" y="942429"/>
                </a:lnTo>
                <a:lnTo>
                  <a:pt x="57558" y="935023"/>
                </a:lnTo>
                <a:lnTo>
                  <a:pt x="27602" y="914826"/>
                </a:lnTo>
                <a:lnTo>
                  <a:pt x="7406" y="884870"/>
                </a:lnTo>
                <a:lnTo>
                  <a:pt x="0" y="848186"/>
                </a:lnTo>
                <a:lnTo>
                  <a:pt x="0" y="94242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1795" y="3362452"/>
            <a:ext cx="114744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Informacja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10"/>
              </a:lnSpc>
              <a:spcBef>
                <a:spcPts val="140"/>
              </a:spcBef>
            </a:pPr>
            <a:r>
              <a:rPr sz="1000" dirty="0">
                <a:latin typeface="Arial"/>
                <a:cs typeface="Arial"/>
              </a:rPr>
              <a:t>o </a:t>
            </a:r>
            <a:r>
              <a:rPr sz="1000" spc="-5" dirty="0">
                <a:latin typeface="Arial"/>
                <a:cs typeface="Arial"/>
              </a:rPr>
              <a:t>przynależności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do  grupy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etnicznej.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803" y="2911289"/>
            <a:ext cx="172720" cy="1684655"/>
          </a:xfrm>
          <a:custGeom>
            <a:avLst/>
            <a:gdLst/>
            <a:ahLst/>
            <a:cxnLst/>
            <a:rect l="l" t="t" r="r" b="b"/>
            <a:pathLst>
              <a:path w="172719" h="1684654">
                <a:moveTo>
                  <a:pt x="0" y="0"/>
                </a:moveTo>
                <a:lnTo>
                  <a:pt x="0" y="1684322"/>
                </a:lnTo>
                <a:lnTo>
                  <a:pt x="172666" y="1684322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557" y="4286087"/>
            <a:ext cx="1382395" cy="621030"/>
          </a:xfrm>
          <a:custGeom>
            <a:avLst/>
            <a:gdLst/>
            <a:ahLst/>
            <a:cxnLst/>
            <a:rect l="l" t="t" r="r" b="b"/>
            <a:pathLst>
              <a:path w="1382395" h="621029">
                <a:moveTo>
                  <a:pt x="1319974" y="0"/>
                </a:moveTo>
                <a:lnTo>
                  <a:pt x="62077" y="0"/>
                </a:lnTo>
                <a:lnTo>
                  <a:pt x="37911" y="4879"/>
                </a:lnTo>
                <a:lnTo>
                  <a:pt x="18180" y="18184"/>
                </a:lnTo>
                <a:lnTo>
                  <a:pt x="4877" y="37917"/>
                </a:lnTo>
                <a:lnTo>
                  <a:pt x="0" y="62077"/>
                </a:lnTo>
                <a:lnTo>
                  <a:pt x="0" y="558685"/>
                </a:lnTo>
                <a:lnTo>
                  <a:pt x="4877" y="582851"/>
                </a:lnTo>
                <a:lnTo>
                  <a:pt x="18180" y="602583"/>
                </a:lnTo>
                <a:lnTo>
                  <a:pt x="37911" y="615885"/>
                </a:lnTo>
                <a:lnTo>
                  <a:pt x="62077" y="620763"/>
                </a:lnTo>
                <a:lnTo>
                  <a:pt x="1319974" y="620763"/>
                </a:lnTo>
                <a:lnTo>
                  <a:pt x="1344134" y="615885"/>
                </a:lnTo>
                <a:lnTo>
                  <a:pt x="1363867" y="602583"/>
                </a:lnTo>
                <a:lnTo>
                  <a:pt x="1377172" y="582851"/>
                </a:lnTo>
                <a:lnTo>
                  <a:pt x="1382052" y="558685"/>
                </a:lnTo>
                <a:lnTo>
                  <a:pt x="1382052" y="62077"/>
                </a:lnTo>
                <a:lnTo>
                  <a:pt x="1377172" y="37917"/>
                </a:lnTo>
                <a:lnTo>
                  <a:pt x="1363867" y="18184"/>
                </a:lnTo>
                <a:lnTo>
                  <a:pt x="1344134" y="4879"/>
                </a:lnTo>
                <a:lnTo>
                  <a:pt x="131997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557" y="4286088"/>
            <a:ext cx="1381760" cy="621030"/>
          </a:xfrm>
          <a:custGeom>
            <a:avLst/>
            <a:gdLst/>
            <a:ahLst/>
            <a:cxnLst/>
            <a:rect l="l" t="t" r="r" b="b"/>
            <a:pathLst>
              <a:path w="1381760" h="621029">
                <a:moveTo>
                  <a:pt x="0" y="62044"/>
                </a:moveTo>
                <a:lnTo>
                  <a:pt x="4875" y="37893"/>
                </a:lnTo>
                <a:lnTo>
                  <a:pt x="18172" y="18172"/>
                </a:lnTo>
                <a:lnTo>
                  <a:pt x="37893" y="4875"/>
                </a:lnTo>
                <a:lnTo>
                  <a:pt x="62044" y="0"/>
                </a:lnTo>
                <a:lnTo>
                  <a:pt x="1319297" y="0"/>
                </a:lnTo>
                <a:lnTo>
                  <a:pt x="1343448" y="4875"/>
                </a:lnTo>
                <a:lnTo>
                  <a:pt x="1363169" y="18172"/>
                </a:lnTo>
                <a:lnTo>
                  <a:pt x="1376466" y="37893"/>
                </a:lnTo>
                <a:lnTo>
                  <a:pt x="1381342" y="62044"/>
                </a:lnTo>
                <a:lnTo>
                  <a:pt x="1381342" y="558402"/>
                </a:lnTo>
                <a:lnTo>
                  <a:pt x="1376466" y="582552"/>
                </a:lnTo>
                <a:lnTo>
                  <a:pt x="1363169" y="602274"/>
                </a:lnTo>
                <a:lnTo>
                  <a:pt x="1343448" y="615570"/>
                </a:lnTo>
                <a:lnTo>
                  <a:pt x="1319297" y="620446"/>
                </a:lnTo>
                <a:lnTo>
                  <a:pt x="62044" y="620446"/>
                </a:lnTo>
                <a:lnTo>
                  <a:pt x="37893" y="615570"/>
                </a:lnTo>
                <a:lnTo>
                  <a:pt x="18172" y="602274"/>
                </a:lnTo>
                <a:lnTo>
                  <a:pt x="4875" y="582552"/>
                </a:lnTo>
                <a:lnTo>
                  <a:pt x="0" y="558402"/>
                </a:lnTo>
                <a:lnTo>
                  <a:pt x="0" y="62044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3019" y="4362195"/>
            <a:ext cx="864869" cy="4432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635" algn="ctr">
              <a:lnSpc>
                <a:spcPct val="87000"/>
              </a:lnSpc>
              <a:spcBef>
                <a:spcPts val="254"/>
              </a:spcBef>
            </a:pPr>
            <a:r>
              <a:rPr sz="1000" dirty="0">
                <a:latin typeface="Arial"/>
                <a:cs typeface="Arial"/>
              </a:rPr>
              <a:t>Informacja o  </a:t>
            </a:r>
            <a:r>
              <a:rPr sz="1000" spc="-5" dirty="0">
                <a:latin typeface="Arial"/>
                <a:cs typeface="Arial"/>
              </a:rPr>
              <a:t>przynależności  </a:t>
            </a:r>
            <a:r>
              <a:rPr sz="1000" dirty="0">
                <a:latin typeface="Arial"/>
                <a:cs typeface="Arial"/>
              </a:rPr>
              <a:t>rasowej.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8494" y="2047515"/>
            <a:ext cx="1727835" cy="864235"/>
          </a:xfrm>
          <a:custGeom>
            <a:avLst/>
            <a:gdLst/>
            <a:ahLst/>
            <a:cxnLst/>
            <a:rect l="l" t="t" r="r" b="b"/>
            <a:pathLst>
              <a:path w="1727835" h="864235">
                <a:moveTo>
                  <a:pt x="1641182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641182" y="863777"/>
                </a:lnTo>
                <a:lnTo>
                  <a:pt x="1674802" y="856989"/>
                </a:lnTo>
                <a:lnTo>
                  <a:pt x="1702257" y="838477"/>
                </a:lnTo>
                <a:lnTo>
                  <a:pt x="1720767" y="811019"/>
                </a:lnTo>
                <a:lnTo>
                  <a:pt x="1727555" y="777392"/>
                </a:lnTo>
                <a:lnTo>
                  <a:pt x="1727555" y="86372"/>
                </a:lnTo>
                <a:lnTo>
                  <a:pt x="1720767" y="52753"/>
                </a:lnTo>
                <a:lnTo>
                  <a:pt x="1702257" y="25298"/>
                </a:lnTo>
                <a:lnTo>
                  <a:pt x="1674802" y="6787"/>
                </a:lnTo>
                <a:lnTo>
                  <a:pt x="1641182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89062" y="2310891"/>
            <a:ext cx="1607185" cy="318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92759" marR="5080" indent="-480059">
              <a:lnSpc>
                <a:spcPts val="1100"/>
              </a:lnSpc>
              <a:spcBef>
                <a:spcPts val="219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ujawniające</a:t>
            </a:r>
            <a:r>
              <a:rPr sz="1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poglądy  polityczne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01250" y="2911289"/>
            <a:ext cx="172720" cy="647700"/>
          </a:xfrm>
          <a:custGeom>
            <a:avLst/>
            <a:gdLst/>
            <a:ahLst/>
            <a:cxnLst/>
            <a:rect l="l" t="t" r="r" b="b"/>
            <a:pathLst>
              <a:path w="172719" h="647700">
                <a:moveTo>
                  <a:pt x="0" y="0"/>
                </a:moveTo>
                <a:lnTo>
                  <a:pt x="0" y="647503"/>
                </a:lnTo>
                <a:lnTo>
                  <a:pt x="172666" y="647503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007" y="3127239"/>
            <a:ext cx="1382395" cy="864235"/>
          </a:xfrm>
          <a:custGeom>
            <a:avLst/>
            <a:gdLst/>
            <a:ahLst/>
            <a:cxnLst/>
            <a:rect l="l" t="t" r="r" b="b"/>
            <a:pathLst>
              <a:path w="1382395" h="864235">
                <a:moveTo>
                  <a:pt x="1295666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295666" y="863777"/>
                </a:lnTo>
                <a:lnTo>
                  <a:pt x="1329288" y="856989"/>
                </a:lnTo>
                <a:lnTo>
                  <a:pt x="1356747" y="838477"/>
                </a:lnTo>
                <a:lnTo>
                  <a:pt x="1375262" y="811019"/>
                </a:lnTo>
                <a:lnTo>
                  <a:pt x="1382052" y="777392"/>
                </a:lnTo>
                <a:lnTo>
                  <a:pt x="1382052" y="86372"/>
                </a:lnTo>
                <a:lnTo>
                  <a:pt x="1375262" y="52753"/>
                </a:lnTo>
                <a:lnTo>
                  <a:pt x="1356747" y="25298"/>
                </a:lnTo>
                <a:lnTo>
                  <a:pt x="1329288" y="6787"/>
                </a:lnTo>
                <a:lnTo>
                  <a:pt x="129566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007" y="3127234"/>
            <a:ext cx="1381760" cy="863600"/>
          </a:xfrm>
          <a:custGeom>
            <a:avLst/>
            <a:gdLst/>
            <a:ahLst/>
            <a:cxnLst/>
            <a:rect l="l" t="t" r="r" b="b"/>
            <a:pathLst>
              <a:path w="1381760" h="863600">
                <a:moveTo>
                  <a:pt x="0" y="86333"/>
                </a:moveTo>
                <a:lnTo>
                  <a:pt x="6784" y="52728"/>
                </a:lnTo>
                <a:lnTo>
                  <a:pt x="25286" y="25286"/>
                </a:lnTo>
                <a:lnTo>
                  <a:pt x="52728" y="6784"/>
                </a:lnTo>
                <a:lnTo>
                  <a:pt x="86333" y="0"/>
                </a:lnTo>
                <a:lnTo>
                  <a:pt x="1295008" y="0"/>
                </a:lnTo>
                <a:lnTo>
                  <a:pt x="1328613" y="6784"/>
                </a:lnTo>
                <a:lnTo>
                  <a:pt x="1356055" y="25286"/>
                </a:lnTo>
                <a:lnTo>
                  <a:pt x="1374557" y="52728"/>
                </a:lnTo>
                <a:lnTo>
                  <a:pt x="1381342" y="86333"/>
                </a:lnTo>
                <a:lnTo>
                  <a:pt x="1381342" y="777004"/>
                </a:lnTo>
                <a:lnTo>
                  <a:pt x="1374557" y="810609"/>
                </a:lnTo>
                <a:lnTo>
                  <a:pt x="1356055" y="838051"/>
                </a:lnTo>
                <a:lnTo>
                  <a:pt x="1328613" y="856553"/>
                </a:lnTo>
                <a:lnTo>
                  <a:pt x="1295008" y="863338"/>
                </a:lnTo>
                <a:lnTo>
                  <a:pt x="86333" y="863338"/>
                </a:lnTo>
                <a:lnTo>
                  <a:pt x="52728" y="856553"/>
                </a:lnTo>
                <a:lnTo>
                  <a:pt x="25286" y="838051"/>
                </a:lnTo>
                <a:lnTo>
                  <a:pt x="6784" y="810609"/>
                </a:lnTo>
                <a:lnTo>
                  <a:pt x="0" y="777004"/>
                </a:lnTo>
                <a:lnTo>
                  <a:pt x="0" y="8633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30106" y="3191764"/>
            <a:ext cx="10699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Informacja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86000"/>
              </a:lnSpc>
              <a:spcBef>
                <a:spcPts val="120"/>
              </a:spcBef>
            </a:pPr>
            <a:r>
              <a:rPr sz="1000" dirty="0">
                <a:latin typeface="Arial"/>
                <a:cs typeface="Arial"/>
              </a:rPr>
              <a:t>o </a:t>
            </a:r>
            <a:r>
              <a:rPr sz="1000" spc="-5" dirty="0">
                <a:latin typeface="Arial"/>
                <a:cs typeface="Arial"/>
              </a:rPr>
              <a:t>deklarowaniu  poparcia lub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braku  poparcia dla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danej  partii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politycznej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1250" y="2911289"/>
            <a:ext cx="172720" cy="1727200"/>
          </a:xfrm>
          <a:custGeom>
            <a:avLst/>
            <a:gdLst/>
            <a:ahLst/>
            <a:cxnLst/>
            <a:rect l="l" t="t" r="r" b="b"/>
            <a:pathLst>
              <a:path w="172719" h="1727200">
                <a:moveTo>
                  <a:pt x="0" y="0"/>
                </a:moveTo>
                <a:lnTo>
                  <a:pt x="0" y="1726678"/>
                </a:lnTo>
                <a:lnTo>
                  <a:pt x="172666" y="1726678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4007" y="4206963"/>
            <a:ext cx="1382395" cy="864235"/>
          </a:xfrm>
          <a:custGeom>
            <a:avLst/>
            <a:gdLst/>
            <a:ahLst/>
            <a:cxnLst/>
            <a:rect l="l" t="t" r="r" b="b"/>
            <a:pathLst>
              <a:path w="1382395" h="864235">
                <a:moveTo>
                  <a:pt x="1295666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295666" y="863777"/>
                </a:lnTo>
                <a:lnTo>
                  <a:pt x="1329288" y="856989"/>
                </a:lnTo>
                <a:lnTo>
                  <a:pt x="1356747" y="838477"/>
                </a:lnTo>
                <a:lnTo>
                  <a:pt x="1375262" y="811019"/>
                </a:lnTo>
                <a:lnTo>
                  <a:pt x="1382052" y="777392"/>
                </a:lnTo>
                <a:lnTo>
                  <a:pt x="1382052" y="86372"/>
                </a:lnTo>
                <a:lnTo>
                  <a:pt x="1375262" y="52753"/>
                </a:lnTo>
                <a:lnTo>
                  <a:pt x="1356747" y="25298"/>
                </a:lnTo>
                <a:lnTo>
                  <a:pt x="1329288" y="6787"/>
                </a:lnTo>
                <a:lnTo>
                  <a:pt x="129566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4007" y="4206958"/>
            <a:ext cx="1381760" cy="863600"/>
          </a:xfrm>
          <a:custGeom>
            <a:avLst/>
            <a:gdLst/>
            <a:ahLst/>
            <a:cxnLst/>
            <a:rect l="l" t="t" r="r" b="b"/>
            <a:pathLst>
              <a:path w="1381760" h="863600">
                <a:moveTo>
                  <a:pt x="0" y="86333"/>
                </a:moveTo>
                <a:lnTo>
                  <a:pt x="6784" y="52728"/>
                </a:lnTo>
                <a:lnTo>
                  <a:pt x="25286" y="25286"/>
                </a:lnTo>
                <a:lnTo>
                  <a:pt x="52728" y="6784"/>
                </a:lnTo>
                <a:lnTo>
                  <a:pt x="86333" y="0"/>
                </a:lnTo>
                <a:lnTo>
                  <a:pt x="1295008" y="0"/>
                </a:lnTo>
                <a:lnTo>
                  <a:pt x="1328613" y="6784"/>
                </a:lnTo>
                <a:lnTo>
                  <a:pt x="1356055" y="25286"/>
                </a:lnTo>
                <a:lnTo>
                  <a:pt x="1374557" y="52728"/>
                </a:lnTo>
                <a:lnTo>
                  <a:pt x="1381342" y="86333"/>
                </a:lnTo>
                <a:lnTo>
                  <a:pt x="1381342" y="777004"/>
                </a:lnTo>
                <a:lnTo>
                  <a:pt x="1374557" y="810609"/>
                </a:lnTo>
                <a:lnTo>
                  <a:pt x="1356055" y="838051"/>
                </a:lnTo>
                <a:lnTo>
                  <a:pt x="1328613" y="856553"/>
                </a:lnTo>
                <a:lnTo>
                  <a:pt x="1295008" y="863338"/>
                </a:lnTo>
                <a:lnTo>
                  <a:pt x="86333" y="863338"/>
                </a:lnTo>
                <a:lnTo>
                  <a:pt x="52728" y="856553"/>
                </a:lnTo>
                <a:lnTo>
                  <a:pt x="25286" y="838051"/>
                </a:lnTo>
                <a:lnTo>
                  <a:pt x="6784" y="810609"/>
                </a:lnTo>
                <a:lnTo>
                  <a:pt x="0" y="777004"/>
                </a:lnTo>
                <a:lnTo>
                  <a:pt x="0" y="8633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17076" y="4273804"/>
            <a:ext cx="1296035" cy="711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635" algn="ctr">
              <a:lnSpc>
                <a:spcPct val="87500"/>
              </a:lnSpc>
              <a:spcBef>
                <a:spcPts val="250"/>
              </a:spcBef>
            </a:pPr>
            <a:r>
              <a:rPr sz="1000" dirty="0">
                <a:latin typeface="Arial"/>
                <a:cs typeface="Arial"/>
              </a:rPr>
              <a:t>Informacja o  </a:t>
            </a:r>
            <a:r>
              <a:rPr sz="1000" spc="-5" dirty="0">
                <a:latin typeface="Arial"/>
                <a:cs typeface="Arial"/>
              </a:rPr>
              <a:t>deklarowaniu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poparcia  dla działań osób  </a:t>
            </a:r>
            <a:r>
              <a:rPr sz="1000" dirty="0">
                <a:latin typeface="Arial"/>
                <a:cs typeface="Arial"/>
              </a:rPr>
              <a:t>sprawujących </a:t>
            </a:r>
            <a:r>
              <a:rPr sz="1000" spc="-5" dirty="0">
                <a:latin typeface="Arial"/>
                <a:cs typeface="Arial"/>
              </a:rPr>
              <a:t>władzę  polityczną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7944" y="2047515"/>
            <a:ext cx="1727835" cy="864235"/>
          </a:xfrm>
          <a:custGeom>
            <a:avLst/>
            <a:gdLst/>
            <a:ahLst/>
            <a:cxnLst/>
            <a:rect l="l" t="t" r="r" b="b"/>
            <a:pathLst>
              <a:path w="1727834" h="864235">
                <a:moveTo>
                  <a:pt x="1641182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641182" y="863777"/>
                </a:lnTo>
                <a:lnTo>
                  <a:pt x="1674802" y="856989"/>
                </a:lnTo>
                <a:lnTo>
                  <a:pt x="1702257" y="838477"/>
                </a:lnTo>
                <a:lnTo>
                  <a:pt x="1720767" y="811019"/>
                </a:lnTo>
                <a:lnTo>
                  <a:pt x="1727555" y="777392"/>
                </a:lnTo>
                <a:lnTo>
                  <a:pt x="1727555" y="86372"/>
                </a:lnTo>
                <a:lnTo>
                  <a:pt x="1720767" y="52753"/>
                </a:lnTo>
                <a:lnTo>
                  <a:pt x="1702257" y="25298"/>
                </a:lnTo>
                <a:lnTo>
                  <a:pt x="1674802" y="6787"/>
                </a:lnTo>
                <a:lnTo>
                  <a:pt x="1641182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94486" y="2243835"/>
            <a:ext cx="1515110" cy="446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88000"/>
              </a:lnSpc>
              <a:spcBef>
                <a:spcPts val="24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ujawniające  przekonania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religijne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lub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światopoglądowe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60699" y="2911289"/>
            <a:ext cx="172720" cy="863600"/>
          </a:xfrm>
          <a:custGeom>
            <a:avLst/>
            <a:gdLst/>
            <a:ahLst/>
            <a:cxnLst/>
            <a:rect l="l" t="t" r="r" b="b"/>
            <a:pathLst>
              <a:path w="172720" h="863600">
                <a:moveTo>
                  <a:pt x="0" y="0"/>
                </a:moveTo>
                <a:lnTo>
                  <a:pt x="0" y="863148"/>
                </a:lnTo>
                <a:lnTo>
                  <a:pt x="172666" y="863148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3455" y="3127235"/>
            <a:ext cx="1382395" cy="1295400"/>
          </a:xfrm>
          <a:custGeom>
            <a:avLst/>
            <a:gdLst/>
            <a:ahLst/>
            <a:cxnLst/>
            <a:rect l="l" t="t" r="r" b="b"/>
            <a:pathLst>
              <a:path w="1382395" h="1295400">
                <a:moveTo>
                  <a:pt x="1252524" y="0"/>
                </a:moveTo>
                <a:lnTo>
                  <a:pt x="129527" y="0"/>
                </a:lnTo>
                <a:lnTo>
                  <a:pt x="79108" y="10178"/>
                </a:lnTo>
                <a:lnTo>
                  <a:pt x="37936" y="37936"/>
                </a:lnTo>
                <a:lnTo>
                  <a:pt x="10178" y="79108"/>
                </a:lnTo>
                <a:lnTo>
                  <a:pt x="0" y="129527"/>
                </a:lnTo>
                <a:lnTo>
                  <a:pt x="0" y="1165758"/>
                </a:lnTo>
                <a:lnTo>
                  <a:pt x="10178" y="1216177"/>
                </a:lnTo>
                <a:lnTo>
                  <a:pt x="37936" y="1257349"/>
                </a:lnTo>
                <a:lnTo>
                  <a:pt x="79108" y="1285107"/>
                </a:lnTo>
                <a:lnTo>
                  <a:pt x="129527" y="1295285"/>
                </a:lnTo>
                <a:lnTo>
                  <a:pt x="1252524" y="1295285"/>
                </a:lnTo>
                <a:lnTo>
                  <a:pt x="1302938" y="1285107"/>
                </a:lnTo>
                <a:lnTo>
                  <a:pt x="1344110" y="1257349"/>
                </a:lnTo>
                <a:lnTo>
                  <a:pt x="1371871" y="1216177"/>
                </a:lnTo>
                <a:lnTo>
                  <a:pt x="1382052" y="1165758"/>
                </a:lnTo>
                <a:lnTo>
                  <a:pt x="1382052" y="129527"/>
                </a:lnTo>
                <a:lnTo>
                  <a:pt x="1371871" y="79108"/>
                </a:lnTo>
                <a:lnTo>
                  <a:pt x="1344110" y="37936"/>
                </a:lnTo>
                <a:lnTo>
                  <a:pt x="1302938" y="10178"/>
                </a:lnTo>
                <a:lnTo>
                  <a:pt x="125252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3455" y="3127234"/>
            <a:ext cx="1381760" cy="1294765"/>
          </a:xfrm>
          <a:custGeom>
            <a:avLst/>
            <a:gdLst/>
            <a:ahLst/>
            <a:cxnLst/>
            <a:rect l="l" t="t" r="r" b="b"/>
            <a:pathLst>
              <a:path w="1381759" h="1294764">
                <a:moveTo>
                  <a:pt x="0" y="129463"/>
                </a:moveTo>
                <a:lnTo>
                  <a:pt x="10173" y="79070"/>
                </a:lnTo>
                <a:lnTo>
                  <a:pt x="37918" y="37918"/>
                </a:lnTo>
                <a:lnTo>
                  <a:pt x="79070" y="10173"/>
                </a:lnTo>
                <a:lnTo>
                  <a:pt x="129463" y="0"/>
                </a:lnTo>
                <a:lnTo>
                  <a:pt x="1251879" y="0"/>
                </a:lnTo>
                <a:lnTo>
                  <a:pt x="1302272" y="10173"/>
                </a:lnTo>
                <a:lnTo>
                  <a:pt x="1343423" y="37918"/>
                </a:lnTo>
                <a:lnTo>
                  <a:pt x="1371168" y="79070"/>
                </a:lnTo>
                <a:lnTo>
                  <a:pt x="1381342" y="129463"/>
                </a:lnTo>
                <a:lnTo>
                  <a:pt x="1381342" y="1165165"/>
                </a:lnTo>
                <a:lnTo>
                  <a:pt x="1371168" y="1215558"/>
                </a:lnTo>
                <a:lnTo>
                  <a:pt x="1343423" y="1256709"/>
                </a:lnTo>
                <a:lnTo>
                  <a:pt x="1302272" y="1284454"/>
                </a:lnTo>
                <a:lnTo>
                  <a:pt x="1251879" y="1294628"/>
                </a:lnTo>
                <a:lnTo>
                  <a:pt x="129463" y="1294628"/>
                </a:lnTo>
                <a:lnTo>
                  <a:pt x="79070" y="1284454"/>
                </a:lnTo>
                <a:lnTo>
                  <a:pt x="37918" y="1256709"/>
                </a:lnTo>
                <a:lnTo>
                  <a:pt x="10173" y="1215558"/>
                </a:lnTo>
                <a:lnTo>
                  <a:pt x="0" y="1165165"/>
                </a:lnTo>
                <a:lnTo>
                  <a:pt x="0" y="12946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38958" y="3539235"/>
            <a:ext cx="97155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Informacja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10"/>
              </a:lnSpc>
              <a:spcBef>
                <a:spcPts val="145"/>
              </a:spcBef>
            </a:pPr>
            <a:r>
              <a:rPr sz="1000" dirty="0">
                <a:latin typeface="Arial"/>
                <a:cs typeface="Arial"/>
              </a:rPr>
              <a:t>o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przynależności  wyznaniowej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60699" y="2911289"/>
            <a:ext cx="172720" cy="2100580"/>
          </a:xfrm>
          <a:custGeom>
            <a:avLst/>
            <a:gdLst/>
            <a:ahLst/>
            <a:cxnLst/>
            <a:rect l="l" t="t" r="r" b="b"/>
            <a:pathLst>
              <a:path w="172720" h="2100579">
                <a:moveTo>
                  <a:pt x="0" y="0"/>
                </a:moveTo>
                <a:lnTo>
                  <a:pt x="0" y="2100149"/>
                </a:lnTo>
                <a:lnTo>
                  <a:pt x="172666" y="2100149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3455" y="4638473"/>
            <a:ext cx="1382395" cy="748665"/>
          </a:xfrm>
          <a:custGeom>
            <a:avLst/>
            <a:gdLst/>
            <a:ahLst/>
            <a:cxnLst/>
            <a:rect l="l" t="t" r="r" b="b"/>
            <a:pathLst>
              <a:path w="1382395" h="748664">
                <a:moveTo>
                  <a:pt x="1307236" y="0"/>
                </a:moveTo>
                <a:lnTo>
                  <a:pt x="74803" y="0"/>
                </a:lnTo>
                <a:lnTo>
                  <a:pt x="45686" y="5878"/>
                </a:lnTo>
                <a:lnTo>
                  <a:pt x="21909" y="21909"/>
                </a:lnTo>
                <a:lnTo>
                  <a:pt x="5878" y="45686"/>
                </a:lnTo>
                <a:lnTo>
                  <a:pt x="0" y="74802"/>
                </a:lnTo>
                <a:lnTo>
                  <a:pt x="0" y="673265"/>
                </a:lnTo>
                <a:lnTo>
                  <a:pt x="5878" y="702389"/>
                </a:lnTo>
                <a:lnTo>
                  <a:pt x="21909" y="726170"/>
                </a:lnTo>
                <a:lnTo>
                  <a:pt x="45686" y="742202"/>
                </a:lnTo>
                <a:lnTo>
                  <a:pt x="74803" y="748080"/>
                </a:lnTo>
                <a:lnTo>
                  <a:pt x="1307236" y="748080"/>
                </a:lnTo>
                <a:lnTo>
                  <a:pt x="1336355" y="742202"/>
                </a:lnTo>
                <a:lnTo>
                  <a:pt x="1360136" y="726170"/>
                </a:lnTo>
                <a:lnTo>
                  <a:pt x="1376171" y="702389"/>
                </a:lnTo>
                <a:lnTo>
                  <a:pt x="1382052" y="673265"/>
                </a:lnTo>
                <a:lnTo>
                  <a:pt x="1382052" y="74802"/>
                </a:lnTo>
                <a:lnTo>
                  <a:pt x="1376171" y="45686"/>
                </a:lnTo>
                <a:lnTo>
                  <a:pt x="1360136" y="21909"/>
                </a:lnTo>
                <a:lnTo>
                  <a:pt x="1336355" y="5878"/>
                </a:lnTo>
                <a:lnTo>
                  <a:pt x="130723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33455" y="4638468"/>
            <a:ext cx="1381760" cy="748030"/>
          </a:xfrm>
          <a:custGeom>
            <a:avLst/>
            <a:gdLst/>
            <a:ahLst/>
            <a:cxnLst/>
            <a:rect l="l" t="t" r="r" b="b"/>
            <a:pathLst>
              <a:path w="1381759" h="748029">
                <a:moveTo>
                  <a:pt x="0" y="74769"/>
                </a:moveTo>
                <a:lnTo>
                  <a:pt x="5875" y="45666"/>
                </a:lnTo>
                <a:lnTo>
                  <a:pt x="21899" y="21899"/>
                </a:lnTo>
                <a:lnTo>
                  <a:pt x="45666" y="5875"/>
                </a:lnTo>
                <a:lnTo>
                  <a:pt x="74769" y="0"/>
                </a:lnTo>
                <a:lnTo>
                  <a:pt x="1306572" y="0"/>
                </a:lnTo>
                <a:lnTo>
                  <a:pt x="1335676" y="5875"/>
                </a:lnTo>
                <a:lnTo>
                  <a:pt x="1359442" y="21899"/>
                </a:lnTo>
                <a:lnTo>
                  <a:pt x="1375466" y="45666"/>
                </a:lnTo>
                <a:lnTo>
                  <a:pt x="1381342" y="74769"/>
                </a:lnTo>
                <a:lnTo>
                  <a:pt x="1381342" y="672932"/>
                </a:lnTo>
                <a:lnTo>
                  <a:pt x="1375466" y="702036"/>
                </a:lnTo>
                <a:lnTo>
                  <a:pt x="1359442" y="725802"/>
                </a:lnTo>
                <a:lnTo>
                  <a:pt x="1335676" y="741826"/>
                </a:lnTo>
                <a:lnTo>
                  <a:pt x="1306572" y="747702"/>
                </a:lnTo>
                <a:lnTo>
                  <a:pt x="74769" y="747702"/>
                </a:lnTo>
                <a:lnTo>
                  <a:pt x="45666" y="741826"/>
                </a:lnTo>
                <a:lnTo>
                  <a:pt x="21899" y="725802"/>
                </a:lnTo>
                <a:lnTo>
                  <a:pt x="5875" y="702036"/>
                </a:lnTo>
                <a:lnTo>
                  <a:pt x="0" y="672932"/>
                </a:lnTo>
                <a:lnTo>
                  <a:pt x="0" y="74769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87129" y="4776723"/>
            <a:ext cx="1274445" cy="446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ct val="88000"/>
              </a:lnSpc>
              <a:spcBef>
                <a:spcPts val="240"/>
              </a:spcBef>
            </a:pPr>
            <a:r>
              <a:rPr sz="1000" dirty="0">
                <a:latin typeface="Arial"/>
                <a:cs typeface="Arial"/>
              </a:rPr>
              <a:t>Informacja o tym, że  ktoś </a:t>
            </a:r>
            <a:r>
              <a:rPr sz="1000" spc="-5" dirty="0">
                <a:latin typeface="Arial"/>
                <a:cs typeface="Arial"/>
              </a:rPr>
              <a:t>deklaruje </a:t>
            </a:r>
            <a:r>
              <a:rPr sz="1000" dirty="0">
                <a:latin typeface="Arial"/>
                <a:cs typeface="Arial"/>
              </a:rPr>
              <a:t>się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jako  ateista,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agnostyk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47392" y="2047515"/>
            <a:ext cx="1727835" cy="864235"/>
          </a:xfrm>
          <a:custGeom>
            <a:avLst/>
            <a:gdLst/>
            <a:ahLst/>
            <a:cxnLst/>
            <a:rect l="l" t="t" r="r" b="b"/>
            <a:pathLst>
              <a:path w="1727834" h="864235">
                <a:moveTo>
                  <a:pt x="1641182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641182" y="863777"/>
                </a:lnTo>
                <a:lnTo>
                  <a:pt x="1674802" y="856989"/>
                </a:lnTo>
                <a:lnTo>
                  <a:pt x="1702257" y="838477"/>
                </a:lnTo>
                <a:lnTo>
                  <a:pt x="1720767" y="811019"/>
                </a:lnTo>
                <a:lnTo>
                  <a:pt x="1727555" y="777392"/>
                </a:lnTo>
                <a:lnTo>
                  <a:pt x="1727555" y="86372"/>
                </a:lnTo>
                <a:lnTo>
                  <a:pt x="1720767" y="52753"/>
                </a:lnTo>
                <a:lnTo>
                  <a:pt x="1702257" y="25298"/>
                </a:lnTo>
                <a:lnTo>
                  <a:pt x="1674802" y="6787"/>
                </a:lnTo>
                <a:lnTo>
                  <a:pt x="1641182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99781" y="2243835"/>
            <a:ext cx="1423035" cy="446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88000"/>
              </a:lnSpc>
              <a:spcBef>
                <a:spcPts val="24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ujawniające  przynależność do  związków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zawodowych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20148" y="2911289"/>
            <a:ext cx="172720" cy="647700"/>
          </a:xfrm>
          <a:custGeom>
            <a:avLst/>
            <a:gdLst/>
            <a:ahLst/>
            <a:cxnLst/>
            <a:rect l="l" t="t" r="r" b="b"/>
            <a:pathLst>
              <a:path w="172720" h="647700">
                <a:moveTo>
                  <a:pt x="0" y="0"/>
                </a:moveTo>
                <a:lnTo>
                  <a:pt x="0" y="647503"/>
                </a:lnTo>
                <a:lnTo>
                  <a:pt x="172666" y="647503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2905" y="3127239"/>
            <a:ext cx="1382395" cy="864235"/>
          </a:xfrm>
          <a:custGeom>
            <a:avLst/>
            <a:gdLst/>
            <a:ahLst/>
            <a:cxnLst/>
            <a:rect l="l" t="t" r="r" b="b"/>
            <a:pathLst>
              <a:path w="1382395" h="864235">
                <a:moveTo>
                  <a:pt x="1295666" y="0"/>
                </a:moveTo>
                <a:lnTo>
                  <a:pt x="86372" y="0"/>
                </a:lnTo>
                <a:lnTo>
                  <a:pt x="52753" y="6787"/>
                </a:lnTo>
                <a:lnTo>
                  <a:pt x="25298" y="25298"/>
                </a:lnTo>
                <a:lnTo>
                  <a:pt x="6787" y="52753"/>
                </a:lnTo>
                <a:lnTo>
                  <a:pt x="0" y="86372"/>
                </a:lnTo>
                <a:lnTo>
                  <a:pt x="0" y="777392"/>
                </a:lnTo>
                <a:lnTo>
                  <a:pt x="6787" y="811019"/>
                </a:lnTo>
                <a:lnTo>
                  <a:pt x="25298" y="838477"/>
                </a:lnTo>
                <a:lnTo>
                  <a:pt x="52753" y="856989"/>
                </a:lnTo>
                <a:lnTo>
                  <a:pt x="86372" y="863777"/>
                </a:lnTo>
                <a:lnTo>
                  <a:pt x="1295666" y="863777"/>
                </a:lnTo>
                <a:lnTo>
                  <a:pt x="1329288" y="856989"/>
                </a:lnTo>
                <a:lnTo>
                  <a:pt x="1356747" y="838477"/>
                </a:lnTo>
                <a:lnTo>
                  <a:pt x="1375262" y="811019"/>
                </a:lnTo>
                <a:lnTo>
                  <a:pt x="1382052" y="777392"/>
                </a:lnTo>
                <a:lnTo>
                  <a:pt x="1382052" y="86372"/>
                </a:lnTo>
                <a:lnTo>
                  <a:pt x="1375262" y="52753"/>
                </a:lnTo>
                <a:lnTo>
                  <a:pt x="1356747" y="25298"/>
                </a:lnTo>
                <a:lnTo>
                  <a:pt x="1329288" y="6787"/>
                </a:lnTo>
                <a:lnTo>
                  <a:pt x="129566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2905" y="3127234"/>
            <a:ext cx="1381760" cy="863600"/>
          </a:xfrm>
          <a:custGeom>
            <a:avLst/>
            <a:gdLst/>
            <a:ahLst/>
            <a:cxnLst/>
            <a:rect l="l" t="t" r="r" b="b"/>
            <a:pathLst>
              <a:path w="1381759" h="863600">
                <a:moveTo>
                  <a:pt x="0" y="86333"/>
                </a:moveTo>
                <a:lnTo>
                  <a:pt x="6784" y="52728"/>
                </a:lnTo>
                <a:lnTo>
                  <a:pt x="25286" y="25286"/>
                </a:lnTo>
                <a:lnTo>
                  <a:pt x="52728" y="6784"/>
                </a:lnTo>
                <a:lnTo>
                  <a:pt x="86333" y="0"/>
                </a:lnTo>
                <a:lnTo>
                  <a:pt x="1295008" y="0"/>
                </a:lnTo>
                <a:lnTo>
                  <a:pt x="1328613" y="6784"/>
                </a:lnTo>
                <a:lnTo>
                  <a:pt x="1356055" y="25286"/>
                </a:lnTo>
                <a:lnTo>
                  <a:pt x="1374557" y="52728"/>
                </a:lnTo>
                <a:lnTo>
                  <a:pt x="1381342" y="86333"/>
                </a:lnTo>
                <a:lnTo>
                  <a:pt x="1381342" y="777004"/>
                </a:lnTo>
                <a:lnTo>
                  <a:pt x="1374557" y="810609"/>
                </a:lnTo>
                <a:lnTo>
                  <a:pt x="1356055" y="838051"/>
                </a:lnTo>
                <a:lnTo>
                  <a:pt x="1328613" y="856553"/>
                </a:lnTo>
                <a:lnTo>
                  <a:pt x="1295008" y="863338"/>
                </a:lnTo>
                <a:lnTo>
                  <a:pt x="86333" y="863338"/>
                </a:lnTo>
                <a:lnTo>
                  <a:pt x="52728" y="856553"/>
                </a:lnTo>
                <a:lnTo>
                  <a:pt x="25286" y="838051"/>
                </a:lnTo>
                <a:lnTo>
                  <a:pt x="6784" y="810609"/>
                </a:lnTo>
                <a:lnTo>
                  <a:pt x="0" y="777004"/>
                </a:lnTo>
                <a:lnTo>
                  <a:pt x="0" y="8633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57183" y="3322828"/>
            <a:ext cx="125412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Informacja</a:t>
            </a:r>
            <a:endParaRPr sz="1000">
              <a:latin typeface="Arial"/>
              <a:cs typeface="Arial"/>
            </a:endParaRPr>
          </a:p>
          <a:p>
            <a:pPr marL="12065" marR="5080" indent="-635" algn="ctr">
              <a:lnSpc>
                <a:spcPts val="1010"/>
              </a:lnSpc>
              <a:spcBef>
                <a:spcPts val="140"/>
              </a:spcBef>
            </a:pPr>
            <a:r>
              <a:rPr sz="1000" dirty="0">
                <a:latin typeface="Arial"/>
                <a:cs typeface="Arial"/>
              </a:rPr>
              <a:t>o </a:t>
            </a:r>
            <a:r>
              <a:rPr sz="1000" spc="-5" dirty="0">
                <a:latin typeface="Arial"/>
                <a:cs typeface="Arial"/>
              </a:rPr>
              <a:t>przynależności do  </a:t>
            </a:r>
            <a:r>
              <a:rPr sz="1000" dirty="0">
                <a:latin typeface="Arial"/>
                <a:cs typeface="Arial"/>
              </a:rPr>
              <a:t>związku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zawodowego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03120" y="868680"/>
            <a:ext cx="50840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3819" y="908720"/>
            <a:ext cx="4962525" cy="609600"/>
          </a:xfrm>
          <a:custGeom>
            <a:avLst/>
            <a:gdLst/>
            <a:ahLst/>
            <a:cxnLst/>
            <a:rect l="l" t="t" r="r" b="b"/>
            <a:pathLst>
              <a:path w="4962525" h="609600">
                <a:moveTo>
                  <a:pt x="4860925" y="0"/>
                </a:moveTo>
                <a:lnTo>
                  <a:pt x="101600" y="0"/>
                </a:lnTo>
                <a:lnTo>
                  <a:pt x="62054" y="7984"/>
                </a:lnTo>
                <a:lnTo>
                  <a:pt x="29759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9" y="579840"/>
                </a:lnTo>
                <a:lnTo>
                  <a:pt x="62054" y="601615"/>
                </a:lnTo>
                <a:lnTo>
                  <a:pt x="101600" y="609600"/>
                </a:lnTo>
                <a:lnTo>
                  <a:pt x="4860925" y="609600"/>
                </a:lnTo>
                <a:lnTo>
                  <a:pt x="4900470" y="601615"/>
                </a:lnTo>
                <a:lnTo>
                  <a:pt x="4932765" y="579840"/>
                </a:lnTo>
                <a:lnTo>
                  <a:pt x="4954540" y="547545"/>
                </a:lnTo>
                <a:lnTo>
                  <a:pt x="4962525" y="508000"/>
                </a:lnTo>
                <a:lnTo>
                  <a:pt x="4962525" y="101600"/>
                </a:lnTo>
                <a:lnTo>
                  <a:pt x="4954540" y="62054"/>
                </a:lnTo>
                <a:lnTo>
                  <a:pt x="4932765" y="29759"/>
                </a:lnTo>
                <a:lnTo>
                  <a:pt x="4900470" y="7984"/>
                </a:lnTo>
                <a:lnTo>
                  <a:pt x="486092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63819" y="908720"/>
            <a:ext cx="4960620" cy="609600"/>
          </a:xfrm>
          <a:custGeom>
            <a:avLst/>
            <a:gdLst/>
            <a:ahLst/>
            <a:cxnLst/>
            <a:rect l="l" t="t" r="r" b="b"/>
            <a:pathLst>
              <a:path w="4960620" h="609600">
                <a:moveTo>
                  <a:pt x="0" y="101549"/>
                </a:moveTo>
                <a:lnTo>
                  <a:pt x="7980" y="62021"/>
                </a:lnTo>
                <a:lnTo>
                  <a:pt x="29742" y="29743"/>
                </a:lnTo>
                <a:lnTo>
                  <a:pt x="62021" y="7980"/>
                </a:lnTo>
                <a:lnTo>
                  <a:pt x="101548" y="0"/>
                </a:lnTo>
                <a:lnTo>
                  <a:pt x="4858446" y="0"/>
                </a:lnTo>
                <a:lnTo>
                  <a:pt x="4897973" y="7980"/>
                </a:lnTo>
                <a:lnTo>
                  <a:pt x="4930251" y="29743"/>
                </a:lnTo>
                <a:lnTo>
                  <a:pt x="4952014" y="62021"/>
                </a:lnTo>
                <a:lnTo>
                  <a:pt x="4959994" y="101549"/>
                </a:lnTo>
                <a:lnTo>
                  <a:pt x="4959994" y="507740"/>
                </a:lnTo>
                <a:lnTo>
                  <a:pt x="4952014" y="547267"/>
                </a:lnTo>
                <a:lnTo>
                  <a:pt x="4930251" y="579546"/>
                </a:lnTo>
                <a:lnTo>
                  <a:pt x="4897973" y="601308"/>
                </a:lnTo>
                <a:lnTo>
                  <a:pt x="4858446" y="609289"/>
                </a:lnTo>
                <a:lnTo>
                  <a:pt x="101548" y="609289"/>
                </a:lnTo>
                <a:lnTo>
                  <a:pt x="62021" y="601308"/>
                </a:lnTo>
                <a:lnTo>
                  <a:pt x="29742" y="579546"/>
                </a:lnTo>
                <a:lnTo>
                  <a:pt x="7980" y="547267"/>
                </a:lnTo>
                <a:lnTo>
                  <a:pt x="0" y="507740"/>
                </a:lnTo>
                <a:lnTo>
                  <a:pt x="0" y="101549"/>
                </a:lnTo>
                <a:close/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067107" y="1125220"/>
            <a:ext cx="3157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SZCZEGÓLNE KATEGORIE DANYCH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46" y="669035"/>
            <a:ext cx="8304907" cy="59118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815" marR="5080">
              <a:lnSpc>
                <a:spcPts val="2110"/>
              </a:lnSpc>
              <a:spcBef>
                <a:spcPts val="409"/>
              </a:spcBef>
            </a:pPr>
            <a:r>
              <a:rPr b="1" i="0" spc="-5" dirty="0">
                <a:latin typeface="Arial"/>
                <a:cs typeface="Arial"/>
              </a:rPr>
              <a:t>ZASADY </a:t>
            </a:r>
            <a:r>
              <a:rPr b="1" i="0" spc="-15" dirty="0">
                <a:latin typeface="Arial"/>
                <a:cs typeface="Arial"/>
              </a:rPr>
              <a:t>PRZETWARZANIA </a:t>
            </a:r>
            <a:r>
              <a:rPr b="1" i="0" dirty="0">
                <a:latin typeface="Arial"/>
                <a:cs typeface="Arial"/>
              </a:rPr>
              <a:t>DANYCH </a:t>
            </a:r>
            <a:r>
              <a:rPr b="1" i="0" spc="-5" dirty="0">
                <a:latin typeface="Arial"/>
                <a:cs typeface="Arial"/>
              </a:rPr>
              <a:t>OSOBOWYCH PRZEZ </a:t>
            </a:r>
            <a:r>
              <a:rPr lang="pl-PL" b="1" i="0" spc="-5" dirty="0">
                <a:latin typeface="Arial"/>
                <a:cs typeface="Arial"/>
              </a:rPr>
              <a:t>PRACOWNIKA</a:t>
            </a:r>
            <a:r>
              <a:rPr b="1" i="0" spc="-5" dirty="0">
                <a:latin typeface="Arial"/>
                <a:cs typeface="Arial"/>
              </a:rPr>
              <a:t>  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63750"/>
              </p:ext>
            </p:extLst>
          </p:nvPr>
        </p:nvGraphicFramePr>
        <p:xfrm>
          <a:off x="349910" y="1389479"/>
          <a:ext cx="8489290" cy="4330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900"/>
                        </a:lnSpc>
                        <a:spcBef>
                          <a:spcPts val="38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Przechowywanie danych na nośnikach elektronicznych (np. pendrive) jest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 zasady zabronione, chyba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dostęp do nośnika zostanie  zabezpieczony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pomocą hasła składającego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się z co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najmniej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znaków,  zawierającego małe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wielkie litery oraz cyfry lub znaki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specjalne.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ts val="2090"/>
                        </a:lnSpc>
                        <a:spcBef>
                          <a:spcPts val="489"/>
                        </a:spcBef>
                        <a:tabLst>
                          <a:tab pos="1388745" algn="l"/>
                          <a:tab pos="1886585" algn="l"/>
                          <a:tab pos="3451225" algn="l"/>
                          <a:tab pos="4139565" algn="l"/>
                          <a:tab pos="5093970" algn="l"/>
                          <a:tab pos="5490210" algn="l"/>
                          <a:tab pos="6711950" algn="l"/>
                          <a:tab pos="715835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onion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	j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tępn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ie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sła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tęp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	k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pute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	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elektronicznej innym osobom.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9400"/>
                        </a:lnSpc>
                        <a:spcBef>
                          <a:spcPts val="375"/>
                        </a:spcBef>
                      </a:pPr>
                      <a:r>
                        <a:rPr lang="pl-PL" sz="1800" spc="-5" dirty="0">
                          <a:latin typeface="Arial"/>
                          <a:cs typeface="Arial"/>
                        </a:rPr>
                        <a:t>Pracownicy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powinn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dysponować dedykowaną  skrzynką pocztową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(w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domenie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uz.zgora.pl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) na potrzeby prowadzenia  korespondencji dotyczącej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działalności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Uniwersytetu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Korzystanie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prywatnej lub pracowniczej (uczelnianej) skrzynki pocztowej dla celów 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wykonywania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800" spc="-5" dirty="0">
                          <a:latin typeface="Arial"/>
                          <a:cs typeface="Arial"/>
                        </a:rPr>
                        <a:t>pracy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jest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niedopuszczalne.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przypadku przesyłania wiadomości drogą e-mail do szerokiego grona  </a:t>
                      </a:r>
                      <a:r>
                        <a:rPr sz="1800" spc="-5" dirty="0" err="1">
                          <a:latin typeface="Arial"/>
                          <a:cs typeface="Arial"/>
                        </a:rPr>
                        <a:t>odbiorców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należy korzystać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opcji „kopii ukrytej” (BCC,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UDW).</a:t>
                      </a: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764698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8100441" y="0"/>
                </a:moveTo>
                <a:lnTo>
                  <a:pt x="108470" y="0"/>
                </a:lnTo>
                <a:lnTo>
                  <a:pt x="66249" y="8524"/>
                </a:lnTo>
                <a:lnTo>
                  <a:pt x="31770" y="31770"/>
                </a:lnTo>
                <a:lnTo>
                  <a:pt x="8524" y="66249"/>
                </a:lnTo>
                <a:lnTo>
                  <a:pt x="0" y="108470"/>
                </a:lnTo>
                <a:lnTo>
                  <a:pt x="0" y="542302"/>
                </a:lnTo>
                <a:lnTo>
                  <a:pt x="8524" y="584524"/>
                </a:lnTo>
                <a:lnTo>
                  <a:pt x="31770" y="619002"/>
                </a:lnTo>
                <a:lnTo>
                  <a:pt x="66249" y="642249"/>
                </a:lnTo>
                <a:lnTo>
                  <a:pt x="108470" y="650773"/>
                </a:lnTo>
                <a:lnTo>
                  <a:pt x="8100441" y="650773"/>
                </a:lnTo>
                <a:lnTo>
                  <a:pt x="8142662" y="642249"/>
                </a:lnTo>
                <a:lnTo>
                  <a:pt x="8177141" y="619002"/>
                </a:lnTo>
                <a:lnTo>
                  <a:pt x="8200387" y="584524"/>
                </a:lnTo>
                <a:lnTo>
                  <a:pt x="8208911" y="542302"/>
                </a:lnTo>
                <a:lnTo>
                  <a:pt x="8208911" y="108470"/>
                </a:lnTo>
                <a:lnTo>
                  <a:pt x="8200387" y="66249"/>
                </a:lnTo>
                <a:lnTo>
                  <a:pt x="8177141" y="31770"/>
                </a:lnTo>
                <a:lnTo>
                  <a:pt x="8142662" y="8524"/>
                </a:lnTo>
                <a:lnTo>
                  <a:pt x="8100441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564" y="829564"/>
            <a:ext cx="7647305" cy="485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PROWADZENIE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REJESTRÓW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EWIDENCJI NIEZBĘDNYCH DLA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ZAPEWNIENIA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WYKAZANIA PRZESTRZEGANIA ZASAD OCHRONY DANYCH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9189" y="1406429"/>
          <a:ext cx="8204834" cy="364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czynności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przetwarzania danych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kategorii czynności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przetwarzania danych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umów powierzenia danych osobowych do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przetwarzania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udostępnień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danych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25194">
                        <a:lnSpc>
                          <a:spcPct val="111100"/>
                        </a:lnSpc>
                        <a:spcBef>
                          <a:spcPts val="5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Ewidencja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wniosków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realizację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praw osób,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dotyczą dane  osobowe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naruszeń ochrony danych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Rejestr upoważnień do przetwarzania danych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015" y="985652"/>
            <a:ext cx="7933055" cy="650875"/>
          </a:xfrm>
          <a:custGeom>
            <a:avLst/>
            <a:gdLst/>
            <a:ahLst/>
            <a:cxnLst/>
            <a:rect l="l" t="t" r="r" b="b"/>
            <a:pathLst>
              <a:path w="7933055" h="650875">
                <a:moveTo>
                  <a:pt x="7824257" y="0"/>
                </a:moveTo>
                <a:lnTo>
                  <a:pt x="108458" y="0"/>
                </a:lnTo>
                <a:lnTo>
                  <a:pt x="66241" y="8523"/>
                </a:lnTo>
                <a:lnTo>
                  <a:pt x="31766" y="31766"/>
                </a:lnTo>
                <a:lnTo>
                  <a:pt x="8523" y="66241"/>
                </a:lnTo>
                <a:lnTo>
                  <a:pt x="0" y="108459"/>
                </a:lnTo>
                <a:lnTo>
                  <a:pt x="0" y="542307"/>
                </a:lnTo>
                <a:lnTo>
                  <a:pt x="8523" y="584525"/>
                </a:lnTo>
                <a:lnTo>
                  <a:pt x="31766" y="619000"/>
                </a:lnTo>
                <a:lnTo>
                  <a:pt x="66241" y="642244"/>
                </a:lnTo>
                <a:lnTo>
                  <a:pt x="108458" y="650768"/>
                </a:lnTo>
                <a:lnTo>
                  <a:pt x="7824257" y="650768"/>
                </a:lnTo>
                <a:lnTo>
                  <a:pt x="7866473" y="642244"/>
                </a:lnTo>
                <a:lnTo>
                  <a:pt x="7900948" y="619000"/>
                </a:lnTo>
                <a:lnTo>
                  <a:pt x="7924192" y="584525"/>
                </a:lnTo>
                <a:lnTo>
                  <a:pt x="7932715" y="542307"/>
                </a:lnTo>
                <a:lnTo>
                  <a:pt x="7932715" y="108459"/>
                </a:lnTo>
                <a:lnTo>
                  <a:pt x="7924192" y="66241"/>
                </a:lnTo>
                <a:lnTo>
                  <a:pt x="7900948" y="31766"/>
                </a:lnTo>
                <a:lnTo>
                  <a:pt x="7866473" y="8523"/>
                </a:lnTo>
                <a:lnTo>
                  <a:pt x="7824257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015" y="985652"/>
            <a:ext cx="7933055" cy="650875"/>
          </a:xfrm>
          <a:custGeom>
            <a:avLst/>
            <a:gdLst/>
            <a:ahLst/>
            <a:cxnLst/>
            <a:rect l="l" t="t" r="r" b="b"/>
            <a:pathLst>
              <a:path w="7933055" h="650875">
                <a:moveTo>
                  <a:pt x="0" y="108459"/>
                </a:moveTo>
                <a:lnTo>
                  <a:pt x="8523" y="66242"/>
                </a:lnTo>
                <a:lnTo>
                  <a:pt x="31766" y="31767"/>
                </a:lnTo>
                <a:lnTo>
                  <a:pt x="66241" y="8523"/>
                </a:lnTo>
                <a:lnTo>
                  <a:pt x="108458" y="0"/>
                </a:lnTo>
                <a:lnTo>
                  <a:pt x="7824257" y="0"/>
                </a:lnTo>
                <a:lnTo>
                  <a:pt x="7866474" y="8523"/>
                </a:lnTo>
                <a:lnTo>
                  <a:pt x="7900949" y="31767"/>
                </a:lnTo>
                <a:lnTo>
                  <a:pt x="7924192" y="66242"/>
                </a:lnTo>
                <a:lnTo>
                  <a:pt x="7932716" y="108459"/>
                </a:lnTo>
                <a:lnTo>
                  <a:pt x="7932716" y="542308"/>
                </a:lnTo>
                <a:lnTo>
                  <a:pt x="7924192" y="584525"/>
                </a:lnTo>
                <a:lnTo>
                  <a:pt x="7900949" y="619000"/>
                </a:lnTo>
                <a:lnTo>
                  <a:pt x="7866474" y="642244"/>
                </a:lnTo>
                <a:lnTo>
                  <a:pt x="7824257" y="650768"/>
                </a:lnTo>
                <a:lnTo>
                  <a:pt x="108458" y="650768"/>
                </a:lnTo>
                <a:lnTo>
                  <a:pt x="66241" y="642244"/>
                </a:lnTo>
                <a:lnTo>
                  <a:pt x="31766" y="619000"/>
                </a:lnTo>
                <a:lnTo>
                  <a:pt x="8523" y="584525"/>
                </a:lnTo>
                <a:lnTo>
                  <a:pt x="0" y="542308"/>
                </a:lnTo>
                <a:lnTo>
                  <a:pt x="0" y="1084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0524" y="1108964"/>
            <a:ext cx="628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spc="-55" dirty="0">
                <a:latin typeface="Arial"/>
                <a:cs typeface="Arial"/>
              </a:rPr>
              <a:t>PRAWA </a:t>
            </a:r>
            <a:r>
              <a:rPr sz="2400" b="1" i="0" dirty="0">
                <a:latin typeface="Arial"/>
                <a:cs typeface="Arial"/>
              </a:rPr>
              <a:t>OSÓB, </a:t>
            </a:r>
            <a:r>
              <a:rPr sz="2400" b="1" i="0" spc="-15" dirty="0">
                <a:latin typeface="Arial"/>
                <a:cs typeface="Arial"/>
              </a:rPr>
              <a:t>KTÓRYCH </a:t>
            </a:r>
            <a:r>
              <a:rPr sz="2400" b="1" i="0" spc="-5" dirty="0">
                <a:latin typeface="Arial"/>
                <a:cs typeface="Arial"/>
              </a:rPr>
              <a:t>DOTYCZĄ</a:t>
            </a:r>
            <a:r>
              <a:rPr sz="2400" b="1" i="0" spc="-105" dirty="0">
                <a:latin typeface="Arial"/>
                <a:cs typeface="Arial"/>
              </a:rPr>
              <a:t> </a:t>
            </a:r>
            <a:r>
              <a:rPr sz="2400" b="1" i="0" spc="-5" dirty="0">
                <a:latin typeface="Arial"/>
                <a:cs typeface="Arial"/>
              </a:rPr>
              <a:t>DANE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3665" y="1622450"/>
          <a:ext cx="7933055" cy="3210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13"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PRAWO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DOSTĘPU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13"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PRAWO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SPROSTOWANIA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DANYCH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30"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PRAWO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USUNIĘCIA DANYCH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(„PRAWO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BYCIA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ZAPOMNIANYM”)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03"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PRAWO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OGRANICZENIA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PRZETWARZANIA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03"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PRAWO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PRZENOSZENIA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DANYCH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21907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6835">
                        <a:lnSpc>
                          <a:spcPts val="1900"/>
                        </a:lnSpc>
                        <a:spcBef>
                          <a:spcPts val="1305"/>
                        </a:spcBef>
                        <a:tabLst>
                          <a:tab pos="1080770" algn="l"/>
                          <a:tab pos="1608455" algn="l"/>
                          <a:tab pos="3029585" algn="l"/>
                          <a:tab pos="4468495" algn="l"/>
                          <a:tab pos="546925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WO	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	W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SPRZEC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WU	W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PRZET</a:t>
                      </a:r>
                      <a:r>
                        <a:rPr sz="1600" b="1" spc="-9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ARZAN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IA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OSOBOWYCH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846739"/>
          <a:ext cx="7777480" cy="5494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8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PROCEDURA REALIZACJI WNIOSKU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Termin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>
                        <a:lnSpc>
                          <a:spcPct val="114999"/>
                        </a:lnSpc>
                        <a:spcBef>
                          <a:spcPts val="7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Bez zbędnej zwłoki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 a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każdym razie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terminie miesiąca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od  otrzymania żądania.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9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just">
                        <a:lnSpc>
                          <a:spcPts val="2210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przypadkach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obiektywnie skomplikowanych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termin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może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ulec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wydłużeniu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kolejne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(dwa) miesiące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czym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należy niezwłocznie  poinformować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Wnioskującego.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Forma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just">
                        <a:lnSpc>
                          <a:spcPct val="114399"/>
                        </a:lnSpc>
                        <a:spcBef>
                          <a:spcPts val="5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Elektroniczna lub pisemna. Administrator udostępnia publicznie  dedykowany do tego celu adres poczty elektronicznej oraz tradycyjny  adres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korespondencyjny.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just">
                        <a:lnSpc>
                          <a:spcPct val="114500"/>
                        </a:lnSpc>
                        <a:spcBef>
                          <a:spcPts val="14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przypadku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wpłynięcia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wniosku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inny sposób,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niż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na  udostępniony publicznie dedykowany do tego celu adres poczty  elektronicznej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lub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tradycyjny adres korespondencyjny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osoba,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otrzymała wniosek lub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powzięła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informację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złożeniu takiego  wniosku jest obowiązana niezwłocznie poinformować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otrzymaniu wniosku oraz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jego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treści.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75253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 </a:t>
            </a:r>
            <a:r>
              <a:rPr spc="-5" dirty="0"/>
              <a:t>POLITYKA PRZEKAZYWANIA</a:t>
            </a:r>
            <a:r>
              <a:rPr spc="-180" dirty="0"/>
              <a:t> </a:t>
            </a:r>
            <a:r>
              <a:rPr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7550"/>
              </p:ext>
            </p:extLst>
          </p:nvPr>
        </p:nvGraphicFramePr>
        <p:xfrm>
          <a:off x="349910" y="1389479"/>
          <a:ext cx="8462010" cy="477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Przekazanie danych osobowych innemu podmiotowi (odbiorcy danych) może  nastąpić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formie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(i)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powierzenia przetwarzania danych osobowych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 przetwarzania lub (ii)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udostępnienia danych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00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Współpraca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podmiotami zewnętrznymi może wiązać się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przekazywaniem danych  osobowych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pomiędzy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Uczelnią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podmiotem  zewnętrznym. Przed przekazaniem danych osobowych innemu podmiotowi lub przed  otrzymaniem danych osobowych od innego podmiotu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należy zweryfikować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przekazanie danych będzie się odbywało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formie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(i) powierzenia przetwarzania  danych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przetwarzania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lub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(ii)</a:t>
                      </a:r>
                      <a:r>
                        <a:rPr sz="16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udostępnienia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zgodnie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zasadami określonymi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poniżej.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700"/>
                        </a:lnSpc>
                        <a:spcBef>
                          <a:spcPts val="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Osoba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odpowiedzialna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współpracę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podmiotem zewnętrznym,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któremu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Uczelnia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zamierza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przekazać dane lub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zamierza  przekazać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dane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ustalić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zasady przekazania danych osobowych pomiędzy stronami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oraz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zgłosić zamiar  przekazania</a:t>
                      </a:r>
                      <a:r>
                        <a:rPr sz="16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lub</a:t>
                      </a:r>
                      <a:r>
                        <a:rPr sz="16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planowane</a:t>
                      </a:r>
                      <a:r>
                        <a:rPr sz="16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otrzymanie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osobowych</a:t>
                      </a:r>
                      <a:r>
                        <a:rPr lang="pl-PL"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75253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 </a:t>
            </a:r>
            <a:r>
              <a:rPr spc="-5" dirty="0"/>
              <a:t>POLITYKA PRZEKAZYWANIA</a:t>
            </a:r>
            <a:r>
              <a:rPr spc="-180" dirty="0"/>
              <a:t> </a:t>
            </a:r>
            <a:r>
              <a:rPr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83326"/>
              </p:ext>
            </p:extLst>
          </p:nvPr>
        </p:nvGraphicFramePr>
        <p:xfrm>
          <a:off x="349910" y="1389479"/>
          <a:ext cx="8462010" cy="4862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5090">
                        <a:lnSpc>
                          <a:spcPts val="1900"/>
                        </a:lnSpc>
                        <a:spcBef>
                          <a:spcPts val="12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Przed przekazaniem danych osoba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odpowiedzialna,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którym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mowa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punkcie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(3)  powyżej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7190" marR="83820" indent="-285750">
                        <a:lnSpc>
                          <a:spcPts val="1900"/>
                        </a:lnSpc>
                        <a:spcBef>
                          <a:spcPts val="59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b="1" dirty="0" err="1">
                          <a:latin typeface="Arial"/>
                          <a:cs typeface="Arial"/>
                        </a:rPr>
                        <a:t>informuje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IOD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zamiarze przekazania danych lub otrzymania</a:t>
                      </a:r>
                      <a:r>
                        <a:rPr sz="1600" spc="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  oraz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7190" indent="-286385">
                        <a:lnSpc>
                          <a:spcPts val="1830"/>
                        </a:lnSpc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zwraca</a:t>
                      </a:r>
                      <a:r>
                        <a:rPr sz="1600" b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się</a:t>
                      </a:r>
                      <a:r>
                        <a:rPr sz="1600" b="1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600" b="1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</a:t>
                      </a:r>
                      <a:r>
                        <a:rPr sz="16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rekomendację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</a:t>
                      </a:r>
                      <a:r>
                        <a:rPr sz="16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planowana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forma</a:t>
                      </a:r>
                      <a:r>
                        <a:rPr sz="16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przekazania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7190" marR="84455">
                        <a:lnSpc>
                          <a:spcPts val="19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danych osobowych stanowi (i) powierzenie przetwarzania danych osobowych do  przetwarzania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(ii) udostępnienie danych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Przekazanie danych osobowych może nastąpić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 przedstawieniu rekomendacji  przez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jego akceptacji,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przypadku przekazania danych osobowych do  przetwarzania wymagane jest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także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zawarcie umowy powierzenia przetwarzania  danych osobowych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podmiotem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zewnętrznym.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999"/>
                        </a:lnSpc>
                        <a:spcBef>
                          <a:spcPts val="6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Umowa powierzenia przetwarzania danych osobowych jest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opiniowana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akceptowana przez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IOD,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pod względem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spełnienia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wymogów  określonych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art.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RODO.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908720"/>
            <a:ext cx="8209280" cy="624840"/>
          </a:xfrm>
          <a:custGeom>
            <a:avLst/>
            <a:gdLst/>
            <a:ahLst/>
            <a:cxnLst/>
            <a:rect l="l" t="t" r="r" b="b"/>
            <a:pathLst>
              <a:path w="8209280" h="624840">
                <a:moveTo>
                  <a:pt x="0" y="624825"/>
                </a:moveTo>
                <a:lnTo>
                  <a:pt x="8208911" y="624825"/>
                </a:lnTo>
                <a:lnTo>
                  <a:pt x="8208911" y="0"/>
                </a:lnTo>
                <a:lnTo>
                  <a:pt x="0" y="0"/>
                </a:lnTo>
                <a:lnTo>
                  <a:pt x="0" y="624825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36" y="1533545"/>
            <a:ext cx="8209280" cy="4480560"/>
          </a:xfrm>
          <a:custGeom>
            <a:avLst/>
            <a:gdLst/>
            <a:ahLst/>
            <a:cxnLst/>
            <a:rect l="l" t="t" r="r" b="b"/>
            <a:pathLst>
              <a:path w="8209280" h="4480560">
                <a:moveTo>
                  <a:pt x="0" y="4480560"/>
                </a:moveTo>
                <a:lnTo>
                  <a:pt x="8208911" y="4480560"/>
                </a:lnTo>
                <a:lnTo>
                  <a:pt x="8208911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186" y="1527195"/>
            <a:ext cx="8221980" cy="12700"/>
          </a:xfrm>
          <a:custGeom>
            <a:avLst/>
            <a:gdLst/>
            <a:ahLst/>
            <a:cxnLst/>
            <a:rect l="l" t="t" r="r" b="b"/>
            <a:pathLst>
              <a:path w="8221980" h="12700">
                <a:moveTo>
                  <a:pt x="0" y="0"/>
                </a:moveTo>
                <a:lnTo>
                  <a:pt x="8221612" y="0"/>
                </a:lnTo>
                <a:lnTo>
                  <a:pt x="8221612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36" y="902370"/>
            <a:ext cx="0" cy="5118100"/>
          </a:xfrm>
          <a:custGeom>
            <a:avLst/>
            <a:gdLst/>
            <a:ahLst/>
            <a:cxnLst/>
            <a:rect l="l" t="t" r="r" b="b"/>
            <a:pathLst>
              <a:path h="5118100">
                <a:moveTo>
                  <a:pt x="0" y="0"/>
                </a:moveTo>
                <a:lnTo>
                  <a:pt x="0" y="51180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4448" y="902370"/>
            <a:ext cx="0" cy="5118100"/>
          </a:xfrm>
          <a:custGeom>
            <a:avLst/>
            <a:gdLst/>
            <a:ahLst/>
            <a:cxnLst/>
            <a:rect l="l" t="t" r="r" b="b"/>
            <a:pathLst>
              <a:path h="5118100">
                <a:moveTo>
                  <a:pt x="0" y="0"/>
                </a:moveTo>
                <a:lnTo>
                  <a:pt x="0" y="51180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186" y="908720"/>
            <a:ext cx="8221980" cy="0"/>
          </a:xfrm>
          <a:custGeom>
            <a:avLst/>
            <a:gdLst/>
            <a:ahLst/>
            <a:cxnLst/>
            <a:rect l="l" t="t" r="r" b="b"/>
            <a:pathLst>
              <a:path w="8221980">
                <a:moveTo>
                  <a:pt x="0" y="0"/>
                </a:moveTo>
                <a:lnTo>
                  <a:pt x="82216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186" y="6014105"/>
            <a:ext cx="8221980" cy="0"/>
          </a:xfrm>
          <a:custGeom>
            <a:avLst/>
            <a:gdLst/>
            <a:ahLst/>
            <a:cxnLst/>
            <a:rect l="l" t="t" r="r" b="b"/>
            <a:pathLst>
              <a:path w="8221980">
                <a:moveTo>
                  <a:pt x="0" y="0"/>
                </a:moveTo>
                <a:lnTo>
                  <a:pt x="82216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2035" y="1043940"/>
            <a:ext cx="7936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latin typeface="Arial"/>
                <a:cs typeface="Arial"/>
              </a:rPr>
              <a:t>STATUS </a:t>
            </a:r>
            <a:r>
              <a:rPr b="1" i="0" spc="-5" dirty="0">
                <a:latin typeface="Arial"/>
                <a:cs typeface="Arial"/>
              </a:rPr>
              <a:t>ADMINISTRATORA </a:t>
            </a:r>
            <a:r>
              <a:rPr b="1" i="0" dirty="0">
                <a:latin typeface="Arial"/>
                <a:cs typeface="Arial"/>
              </a:rPr>
              <a:t>I </a:t>
            </a:r>
            <a:r>
              <a:rPr b="1" i="0" spc="-5" dirty="0">
                <a:latin typeface="Arial"/>
                <a:cs typeface="Arial"/>
              </a:rPr>
              <a:t>PODMIOTU</a:t>
            </a:r>
            <a:r>
              <a:rPr b="1" i="0" spc="-30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PRZETWARZAJĄCEGO</a:t>
            </a:r>
          </a:p>
        </p:txBody>
      </p:sp>
      <p:sp>
        <p:nvSpPr>
          <p:cNvPr id="10" name="object 10"/>
          <p:cNvSpPr/>
          <p:nvPr/>
        </p:nvSpPr>
        <p:spPr>
          <a:xfrm>
            <a:off x="4500865" y="3494185"/>
            <a:ext cx="1906905" cy="662305"/>
          </a:xfrm>
          <a:custGeom>
            <a:avLst/>
            <a:gdLst/>
            <a:ahLst/>
            <a:cxnLst/>
            <a:rect l="l" t="t" r="r" b="b"/>
            <a:pathLst>
              <a:path w="1906904" h="662304">
                <a:moveTo>
                  <a:pt x="0" y="0"/>
                </a:moveTo>
                <a:lnTo>
                  <a:pt x="0" y="330858"/>
                </a:lnTo>
                <a:lnTo>
                  <a:pt x="1906374" y="330858"/>
                </a:lnTo>
                <a:lnTo>
                  <a:pt x="1906374" y="661716"/>
                </a:lnTo>
              </a:path>
            </a:pathLst>
          </a:custGeom>
          <a:ln w="25400">
            <a:solidFill>
              <a:srgbClr val="2C6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4490" y="3494185"/>
            <a:ext cx="1906905" cy="662305"/>
          </a:xfrm>
          <a:custGeom>
            <a:avLst/>
            <a:gdLst/>
            <a:ahLst/>
            <a:cxnLst/>
            <a:rect l="l" t="t" r="r" b="b"/>
            <a:pathLst>
              <a:path w="1906904" h="662304">
                <a:moveTo>
                  <a:pt x="1906374" y="0"/>
                </a:moveTo>
                <a:lnTo>
                  <a:pt x="1906374" y="330858"/>
                </a:lnTo>
                <a:lnTo>
                  <a:pt x="0" y="330858"/>
                </a:lnTo>
                <a:lnTo>
                  <a:pt x="0" y="661716"/>
                </a:lnTo>
              </a:path>
            </a:pathLst>
          </a:custGeom>
          <a:ln w="25400">
            <a:solidFill>
              <a:srgbClr val="2C6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25348" y="1918668"/>
            <a:ext cx="3151505" cy="1576070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250190" rIns="0" bIns="0" rtlCol="0">
            <a:spAutoFit/>
          </a:bodyPr>
          <a:lstStyle/>
          <a:p>
            <a:pPr marL="521334" marR="514350" algn="ctr">
              <a:lnSpc>
                <a:spcPts val="2110"/>
              </a:lnSpc>
              <a:spcBef>
                <a:spcPts val="197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ADM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  A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PODMIOT</a:t>
            </a:r>
            <a:endParaRPr sz="2000">
              <a:latin typeface="Arial"/>
              <a:cs typeface="Arial"/>
            </a:endParaRPr>
          </a:p>
          <a:p>
            <a:pPr marL="4445" algn="ctr">
              <a:lnSpc>
                <a:spcPts val="1925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PRZETWARZAJĄCY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5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(PROCESOR)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8973" y="4155902"/>
            <a:ext cx="3151505" cy="1576070"/>
          </a:xfrm>
          <a:custGeom>
            <a:avLst/>
            <a:gdLst/>
            <a:ahLst/>
            <a:cxnLst/>
            <a:rect l="l" t="t" r="r" b="b"/>
            <a:pathLst>
              <a:path w="3151504" h="1576070">
                <a:moveTo>
                  <a:pt x="0" y="1575516"/>
                </a:moveTo>
                <a:lnTo>
                  <a:pt x="3151031" y="1575516"/>
                </a:lnTo>
                <a:lnTo>
                  <a:pt x="3151031" y="0"/>
                </a:lnTo>
                <a:lnTo>
                  <a:pt x="0" y="0"/>
                </a:lnTo>
                <a:lnTo>
                  <a:pt x="0" y="157551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8973" y="4775707"/>
            <a:ext cx="3151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ADMINISTRATOR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1724" y="4155902"/>
            <a:ext cx="3151505" cy="1576070"/>
          </a:xfrm>
          <a:custGeom>
            <a:avLst/>
            <a:gdLst/>
            <a:ahLst/>
            <a:cxnLst/>
            <a:rect l="l" t="t" r="r" b="b"/>
            <a:pathLst>
              <a:path w="3151504" h="1576070">
                <a:moveTo>
                  <a:pt x="0" y="1575516"/>
                </a:moveTo>
                <a:lnTo>
                  <a:pt x="3151031" y="1575516"/>
                </a:lnTo>
                <a:lnTo>
                  <a:pt x="3151031" y="0"/>
                </a:lnTo>
                <a:lnTo>
                  <a:pt x="0" y="0"/>
                </a:lnTo>
                <a:lnTo>
                  <a:pt x="0" y="1575516"/>
                </a:lnTo>
                <a:close/>
              </a:path>
            </a:pathLst>
          </a:custGeom>
          <a:solidFill>
            <a:srgbClr val="4B1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31724" y="4492244"/>
            <a:ext cx="3151505" cy="8578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76884" marR="469900" algn="ctr">
              <a:lnSpc>
                <a:spcPts val="1800"/>
              </a:lnSpc>
              <a:spcBef>
                <a:spcPts val="459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PODMIOT  PRZET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ARZAJĄCY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(PROCESOR)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91480" y="5253423"/>
            <a:ext cx="3501390" cy="1488440"/>
          </a:xfrm>
          <a:custGeom>
            <a:avLst/>
            <a:gdLst/>
            <a:ahLst/>
            <a:cxnLst/>
            <a:rect l="l" t="t" r="r" b="b"/>
            <a:pathLst>
              <a:path w="3501390" h="1488440">
                <a:moveTo>
                  <a:pt x="3500998" y="695855"/>
                </a:moveTo>
                <a:lnTo>
                  <a:pt x="620679" y="695855"/>
                </a:lnTo>
                <a:lnTo>
                  <a:pt x="620679" y="1487944"/>
                </a:lnTo>
                <a:lnTo>
                  <a:pt x="3500998" y="1487944"/>
                </a:lnTo>
                <a:lnTo>
                  <a:pt x="3500998" y="695855"/>
                </a:lnTo>
                <a:close/>
              </a:path>
              <a:path w="3501390" h="1488440">
                <a:moveTo>
                  <a:pt x="0" y="0"/>
                </a:moveTo>
                <a:lnTo>
                  <a:pt x="1100733" y="695855"/>
                </a:lnTo>
                <a:lnTo>
                  <a:pt x="1820812" y="6958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95044" y="6118859"/>
            <a:ext cx="211582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Przetwarza dane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osobowe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b="1" dirty="0">
                <a:latin typeface="Arial"/>
                <a:cs typeface="Arial"/>
              </a:rPr>
              <a:t>w </a:t>
            </a:r>
            <a:r>
              <a:rPr sz="1400" b="1" spc="-5" dirty="0">
                <a:latin typeface="Arial"/>
                <a:cs typeface="Arial"/>
              </a:rPr>
              <a:t>imieniu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administratora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4889" y="5148834"/>
            <a:ext cx="3180080" cy="1592580"/>
          </a:xfrm>
          <a:custGeom>
            <a:avLst/>
            <a:gdLst/>
            <a:ahLst/>
            <a:cxnLst/>
            <a:rect l="l" t="t" r="r" b="b"/>
            <a:pathLst>
              <a:path w="3180079" h="1592579">
                <a:moveTo>
                  <a:pt x="2880319" y="693356"/>
                </a:moveTo>
                <a:lnTo>
                  <a:pt x="0" y="693356"/>
                </a:lnTo>
                <a:lnTo>
                  <a:pt x="0" y="1592534"/>
                </a:lnTo>
                <a:lnTo>
                  <a:pt x="2880319" y="1592534"/>
                </a:lnTo>
                <a:lnTo>
                  <a:pt x="2880319" y="693356"/>
                </a:lnTo>
                <a:close/>
              </a:path>
              <a:path w="3180079" h="1592579">
                <a:moveTo>
                  <a:pt x="3179527" y="0"/>
                </a:moveTo>
                <a:lnTo>
                  <a:pt x="1680186" y="693356"/>
                </a:lnTo>
                <a:lnTo>
                  <a:pt x="2400266" y="693356"/>
                </a:lnTo>
                <a:lnTo>
                  <a:pt x="31795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7012" y="5853684"/>
            <a:ext cx="2117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Samodzielnie lub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wspólnie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2512" y="6054852"/>
            <a:ext cx="250634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z </a:t>
            </a:r>
            <a:r>
              <a:rPr sz="1400" spc="-5" dirty="0">
                <a:latin typeface="Arial"/>
                <a:cs typeface="Arial"/>
              </a:rPr>
              <a:t>innymi </a:t>
            </a:r>
            <a:r>
              <a:rPr sz="1400" b="1" spc="-5" dirty="0">
                <a:latin typeface="Arial"/>
                <a:cs typeface="Arial"/>
              </a:rPr>
              <a:t>ustala cele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sposoby  </a:t>
            </a:r>
            <a:r>
              <a:rPr sz="1400" b="1" spc="-5" dirty="0">
                <a:latin typeface="Arial"/>
                <a:cs typeface="Arial"/>
              </a:rPr>
              <a:t>przetwarzania </a:t>
            </a:r>
            <a:r>
              <a:rPr sz="1400" b="1" spc="-10" dirty="0">
                <a:latin typeface="Arial"/>
                <a:cs typeface="Arial"/>
              </a:rPr>
              <a:t>danych  osobowych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908720"/>
            <a:ext cx="8209280" cy="624840"/>
          </a:xfrm>
          <a:custGeom>
            <a:avLst/>
            <a:gdLst/>
            <a:ahLst/>
            <a:cxnLst/>
            <a:rect l="l" t="t" r="r" b="b"/>
            <a:pathLst>
              <a:path w="8209280" h="624840">
                <a:moveTo>
                  <a:pt x="0" y="624825"/>
                </a:moveTo>
                <a:lnTo>
                  <a:pt x="8208911" y="624825"/>
                </a:lnTo>
                <a:lnTo>
                  <a:pt x="8208911" y="0"/>
                </a:lnTo>
                <a:lnTo>
                  <a:pt x="0" y="0"/>
                </a:lnTo>
                <a:lnTo>
                  <a:pt x="0" y="624825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36" y="1533545"/>
            <a:ext cx="8209280" cy="4480560"/>
          </a:xfrm>
          <a:custGeom>
            <a:avLst/>
            <a:gdLst/>
            <a:ahLst/>
            <a:cxnLst/>
            <a:rect l="l" t="t" r="r" b="b"/>
            <a:pathLst>
              <a:path w="8209280" h="4480560">
                <a:moveTo>
                  <a:pt x="0" y="4480560"/>
                </a:moveTo>
                <a:lnTo>
                  <a:pt x="8208911" y="4480560"/>
                </a:lnTo>
                <a:lnTo>
                  <a:pt x="8208911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186" y="1527195"/>
            <a:ext cx="8221980" cy="12700"/>
          </a:xfrm>
          <a:custGeom>
            <a:avLst/>
            <a:gdLst/>
            <a:ahLst/>
            <a:cxnLst/>
            <a:rect l="l" t="t" r="r" b="b"/>
            <a:pathLst>
              <a:path w="8221980" h="12700">
                <a:moveTo>
                  <a:pt x="0" y="0"/>
                </a:moveTo>
                <a:lnTo>
                  <a:pt x="8221612" y="0"/>
                </a:lnTo>
                <a:lnTo>
                  <a:pt x="8221612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36" y="902370"/>
            <a:ext cx="0" cy="5118100"/>
          </a:xfrm>
          <a:custGeom>
            <a:avLst/>
            <a:gdLst/>
            <a:ahLst/>
            <a:cxnLst/>
            <a:rect l="l" t="t" r="r" b="b"/>
            <a:pathLst>
              <a:path h="5118100">
                <a:moveTo>
                  <a:pt x="0" y="0"/>
                </a:moveTo>
                <a:lnTo>
                  <a:pt x="0" y="51180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4448" y="902370"/>
            <a:ext cx="0" cy="5118100"/>
          </a:xfrm>
          <a:custGeom>
            <a:avLst/>
            <a:gdLst/>
            <a:ahLst/>
            <a:cxnLst/>
            <a:rect l="l" t="t" r="r" b="b"/>
            <a:pathLst>
              <a:path h="5118100">
                <a:moveTo>
                  <a:pt x="0" y="0"/>
                </a:moveTo>
                <a:lnTo>
                  <a:pt x="0" y="51180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186" y="908720"/>
            <a:ext cx="8221980" cy="0"/>
          </a:xfrm>
          <a:custGeom>
            <a:avLst/>
            <a:gdLst/>
            <a:ahLst/>
            <a:cxnLst/>
            <a:rect l="l" t="t" r="r" b="b"/>
            <a:pathLst>
              <a:path w="8221980">
                <a:moveTo>
                  <a:pt x="0" y="0"/>
                </a:moveTo>
                <a:lnTo>
                  <a:pt x="82216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186" y="6014105"/>
            <a:ext cx="8221980" cy="0"/>
          </a:xfrm>
          <a:custGeom>
            <a:avLst/>
            <a:gdLst/>
            <a:ahLst/>
            <a:cxnLst/>
            <a:rect l="l" t="t" r="r" b="b"/>
            <a:pathLst>
              <a:path w="8221980">
                <a:moveTo>
                  <a:pt x="0" y="0"/>
                </a:moveTo>
                <a:lnTo>
                  <a:pt x="82216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0460" y="1043940"/>
            <a:ext cx="5198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latin typeface="Arial"/>
                <a:cs typeface="Arial"/>
              </a:rPr>
              <a:t>PRZEKAZYWANIE DANYCH</a:t>
            </a:r>
            <a:r>
              <a:rPr b="1" i="0" spc="-55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OSOBOWYCH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18973" y="1918668"/>
          <a:ext cx="6963407" cy="3812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55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31875" marR="156210" indent="-858519">
                        <a:lnSpc>
                          <a:spcPts val="2110"/>
                        </a:lnSpc>
                        <a:spcBef>
                          <a:spcPts val="15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PRZEKAZANIA 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5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2C6694"/>
                      </a:solidFill>
                      <a:prstDash val="solid"/>
                    </a:ln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6694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2C6694"/>
                      </a:solidFill>
                      <a:prstDash val="solid"/>
                    </a:lnR>
                    <a:solidFill>
                      <a:srgbClr val="E7E7E7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6694"/>
                      </a:solidFill>
                      <a:prstDash val="solid"/>
                    </a:lnL>
                    <a:lnR w="28575">
                      <a:solidFill>
                        <a:srgbClr val="2C6694"/>
                      </a:solidFill>
                      <a:prstDash val="solid"/>
                    </a:lnR>
                    <a:lnT w="28575">
                      <a:solidFill>
                        <a:srgbClr val="2C6694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C6694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51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 marR="61594" indent="706755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POWIERZENIE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PRZETWARZANIA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00735" marR="113664" indent="-680085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UDOSTĘPNIENIE DANYCH  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B19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46" y="669035"/>
            <a:ext cx="8304907" cy="32188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815" marR="5080">
              <a:lnSpc>
                <a:spcPts val="2110"/>
              </a:lnSpc>
              <a:spcBef>
                <a:spcPts val="409"/>
              </a:spcBef>
            </a:pPr>
            <a:r>
              <a:rPr spc="-5" dirty="0"/>
              <a:t>OCENA SKUTKÓW PRZETWARZANIA </a:t>
            </a:r>
            <a:r>
              <a:rPr dirty="0"/>
              <a:t>DLA  </a:t>
            </a:r>
            <a:r>
              <a:rPr i="1" spc="-5" dirty="0"/>
              <a:t>OCHRONY</a:t>
            </a:r>
            <a:r>
              <a:rPr i="1" spc="-50" dirty="0"/>
              <a:t> </a:t>
            </a:r>
            <a:r>
              <a:rPr i="1"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34370"/>
              </p:ext>
            </p:extLst>
          </p:nvPr>
        </p:nvGraphicFramePr>
        <p:xfrm>
          <a:off x="349910" y="1389477"/>
          <a:ext cx="8462010" cy="5234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14500"/>
                        </a:lnSpc>
                        <a:spcBef>
                          <a:spcPts val="90"/>
                        </a:spcBef>
                      </a:pPr>
                      <a:r>
                        <a:rPr lang="pl-PL" sz="1600" spc="-5" dirty="0">
                          <a:latin typeface="Arial"/>
                          <a:cs typeface="Arial"/>
                        </a:rPr>
                        <a:t>Administrator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przeprowadza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ocenę skutków  planowanych operacji przetwarzania dla ochrony danych osobowych jeszcze przed  rozpoczęciem przetwarzania, jeżeli dany rodzaj przetwarzania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użyciem nowych technologii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 ze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względu na swój charakter, zakres, kontekst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dużym prawdopodobieństwem może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powodować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wysokie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 praw lub wolności osób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fizycznych.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14799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odpowiada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weryfikację,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operacje przetwarzania wykonywane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przez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Uczelnię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znajdują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się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wykazie rodzajów  operacji przetwarzania podlegających wymogowi dokonania oceny skutków dla  ochrony danych ustanowionym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podanym do publicznej wiadomości przez PUODO.  Jeżeli dany rodzaj operacji przetwarzania znajdzie się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tym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wykazie,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przeprowadzenie oceny skutków jest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obowiązkowe.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4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14999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udziela zaleceń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oceny skutków dla ochrony danych oraz monitoruje jej  wykonanie.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91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Metodyka przeprowadzania oceny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praw lub wolności osób,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dotyczą, została opisana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Załączniku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numer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„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Metodyka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zarządzania ryzykiem w ochronie danych 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”.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891" y="675750"/>
            <a:ext cx="7980680" cy="641350"/>
          </a:xfrm>
          <a:custGeom>
            <a:avLst/>
            <a:gdLst/>
            <a:ahLst/>
            <a:cxnLst/>
            <a:rect l="l" t="t" r="r" b="b"/>
            <a:pathLst>
              <a:path w="7980680" h="641350">
                <a:moveTo>
                  <a:pt x="7873422" y="0"/>
                </a:moveTo>
                <a:lnTo>
                  <a:pt x="106795" y="0"/>
                </a:lnTo>
                <a:lnTo>
                  <a:pt x="65225" y="8392"/>
                </a:lnTo>
                <a:lnTo>
                  <a:pt x="31279" y="31279"/>
                </a:lnTo>
                <a:lnTo>
                  <a:pt x="8392" y="65225"/>
                </a:lnTo>
                <a:lnTo>
                  <a:pt x="0" y="106795"/>
                </a:lnTo>
                <a:lnTo>
                  <a:pt x="0" y="533961"/>
                </a:lnTo>
                <a:lnTo>
                  <a:pt x="8392" y="575530"/>
                </a:lnTo>
                <a:lnTo>
                  <a:pt x="31279" y="609477"/>
                </a:lnTo>
                <a:lnTo>
                  <a:pt x="65225" y="632364"/>
                </a:lnTo>
                <a:lnTo>
                  <a:pt x="106795" y="640756"/>
                </a:lnTo>
                <a:lnTo>
                  <a:pt x="7873422" y="640756"/>
                </a:lnTo>
                <a:lnTo>
                  <a:pt x="7914991" y="632364"/>
                </a:lnTo>
                <a:lnTo>
                  <a:pt x="7948938" y="609477"/>
                </a:lnTo>
                <a:lnTo>
                  <a:pt x="7971825" y="575530"/>
                </a:lnTo>
                <a:lnTo>
                  <a:pt x="7980217" y="533961"/>
                </a:lnTo>
                <a:lnTo>
                  <a:pt x="7980217" y="106795"/>
                </a:lnTo>
                <a:lnTo>
                  <a:pt x="7971825" y="65225"/>
                </a:lnTo>
                <a:lnTo>
                  <a:pt x="7948938" y="31279"/>
                </a:lnTo>
                <a:lnTo>
                  <a:pt x="7914991" y="8392"/>
                </a:lnTo>
                <a:lnTo>
                  <a:pt x="7873422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891" y="675750"/>
            <a:ext cx="7980680" cy="641350"/>
          </a:xfrm>
          <a:custGeom>
            <a:avLst/>
            <a:gdLst/>
            <a:ahLst/>
            <a:cxnLst/>
            <a:rect l="l" t="t" r="r" b="b"/>
            <a:pathLst>
              <a:path w="7980680" h="641350">
                <a:moveTo>
                  <a:pt x="0" y="106795"/>
                </a:moveTo>
                <a:lnTo>
                  <a:pt x="8392" y="65226"/>
                </a:lnTo>
                <a:lnTo>
                  <a:pt x="31279" y="31279"/>
                </a:lnTo>
                <a:lnTo>
                  <a:pt x="65225" y="8392"/>
                </a:lnTo>
                <a:lnTo>
                  <a:pt x="106795" y="0"/>
                </a:lnTo>
                <a:lnTo>
                  <a:pt x="7873423" y="0"/>
                </a:lnTo>
                <a:lnTo>
                  <a:pt x="7914992" y="8392"/>
                </a:lnTo>
                <a:lnTo>
                  <a:pt x="7948938" y="31279"/>
                </a:lnTo>
                <a:lnTo>
                  <a:pt x="7971825" y="65226"/>
                </a:lnTo>
                <a:lnTo>
                  <a:pt x="7980218" y="106795"/>
                </a:lnTo>
                <a:lnTo>
                  <a:pt x="7980218" y="533961"/>
                </a:lnTo>
                <a:lnTo>
                  <a:pt x="7971825" y="575530"/>
                </a:lnTo>
                <a:lnTo>
                  <a:pt x="7948938" y="609477"/>
                </a:lnTo>
                <a:lnTo>
                  <a:pt x="7914992" y="632364"/>
                </a:lnTo>
                <a:lnTo>
                  <a:pt x="7873423" y="640757"/>
                </a:lnTo>
                <a:lnTo>
                  <a:pt x="106795" y="640757"/>
                </a:lnTo>
                <a:lnTo>
                  <a:pt x="65225" y="632364"/>
                </a:lnTo>
                <a:lnTo>
                  <a:pt x="31279" y="609477"/>
                </a:lnTo>
                <a:lnTo>
                  <a:pt x="8392" y="575530"/>
                </a:lnTo>
                <a:lnTo>
                  <a:pt x="0" y="533961"/>
                </a:lnTo>
                <a:lnTo>
                  <a:pt x="0" y="10679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669" y="669035"/>
            <a:ext cx="7790815" cy="598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409"/>
              </a:spcBef>
              <a:tabLst>
                <a:tab pos="1989455" algn="l"/>
                <a:tab pos="3966210" algn="l"/>
                <a:tab pos="6436995" algn="l"/>
              </a:tabLst>
            </a:pPr>
            <a:r>
              <a:rPr i="0" spc="-5" dirty="0">
                <a:latin typeface="Arial"/>
                <a:cs typeface="Arial"/>
              </a:rPr>
              <a:t>O</a:t>
            </a:r>
            <a:r>
              <a:rPr i="0" dirty="0">
                <a:latin typeface="Arial"/>
                <a:cs typeface="Arial"/>
              </a:rPr>
              <a:t>B</a:t>
            </a:r>
            <a:r>
              <a:rPr i="0" spc="-5" dirty="0">
                <a:latin typeface="Arial"/>
                <a:cs typeface="Arial"/>
              </a:rPr>
              <a:t>OWI</a:t>
            </a:r>
            <a:r>
              <a:rPr i="0" dirty="0">
                <a:latin typeface="Arial"/>
                <a:cs typeface="Arial"/>
              </a:rPr>
              <a:t>Ą</a:t>
            </a:r>
            <a:r>
              <a:rPr i="0" spc="-5" dirty="0">
                <a:latin typeface="Arial"/>
                <a:cs typeface="Arial"/>
              </a:rPr>
              <a:t>Z</a:t>
            </a:r>
            <a:r>
              <a:rPr i="0" dirty="0">
                <a:latin typeface="Arial"/>
                <a:cs typeface="Arial"/>
              </a:rPr>
              <a:t>EK	</a:t>
            </a:r>
            <a:r>
              <a:rPr i="0" spc="-5" dirty="0">
                <a:latin typeface="Arial"/>
                <a:cs typeface="Arial"/>
              </a:rPr>
              <a:t>W</a:t>
            </a:r>
            <a:r>
              <a:rPr i="0" dirty="0">
                <a:latin typeface="Arial"/>
                <a:cs typeface="Arial"/>
              </a:rPr>
              <a:t>DR</a:t>
            </a:r>
            <a:r>
              <a:rPr i="0" spc="-5" dirty="0">
                <a:latin typeface="Arial"/>
                <a:cs typeface="Arial"/>
              </a:rPr>
              <a:t>OŻ</a:t>
            </a:r>
            <a:r>
              <a:rPr i="0" dirty="0">
                <a:latin typeface="Arial"/>
                <a:cs typeface="Arial"/>
              </a:rPr>
              <a:t>EN</a:t>
            </a:r>
            <a:r>
              <a:rPr i="0" spc="-5" dirty="0">
                <a:latin typeface="Arial"/>
                <a:cs typeface="Arial"/>
              </a:rPr>
              <a:t>I</a:t>
            </a:r>
            <a:r>
              <a:rPr i="0" dirty="0">
                <a:latin typeface="Arial"/>
                <a:cs typeface="Arial"/>
              </a:rPr>
              <a:t>A	</a:t>
            </a:r>
            <a:r>
              <a:rPr i="0" spc="-5" dirty="0">
                <a:latin typeface="Arial"/>
                <a:cs typeface="Arial"/>
              </a:rPr>
              <a:t>O</a:t>
            </a:r>
            <a:r>
              <a:rPr i="0" dirty="0">
                <a:latin typeface="Arial"/>
                <a:cs typeface="Arial"/>
              </a:rPr>
              <a:t>DP</a:t>
            </a:r>
            <a:r>
              <a:rPr i="0" spc="-5" dirty="0">
                <a:latin typeface="Arial"/>
                <a:cs typeface="Arial"/>
              </a:rPr>
              <a:t>OWI</a:t>
            </a:r>
            <a:r>
              <a:rPr i="0" dirty="0">
                <a:latin typeface="Arial"/>
                <a:cs typeface="Arial"/>
              </a:rPr>
              <a:t>EDN</a:t>
            </a:r>
            <a:r>
              <a:rPr i="0" spc="-5" dirty="0">
                <a:latin typeface="Arial"/>
                <a:cs typeface="Arial"/>
              </a:rPr>
              <a:t>I</a:t>
            </a:r>
            <a:r>
              <a:rPr i="0" dirty="0">
                <a:latin typeface="Arial"/>
                <a:cs typeface="Arial"/>
              </a:rPr>
              <a:t>CH	ŚR</a:t>
            </a:r>
            <a:r>
              <a:rPr i="0" spc="-5" dirty="0">
                <a:latin typeface="Arial"/>
                <a:cs typeface="Arial"/>
              </a:rPr>
              <a:t>O</a:t>
            </a:r>
            <a:r>
              <a:rPr i="0" dirty="0">
                <a:latin typeface="Arial"/>
                <a:cs typeface="Arial"/>
              </a:rPr>
              <a:t>DK</a:t>
            </a:r>
            <a:r>
              <a:rPr i="0" spc="-5" dirty="0">
                <a:latin typeface="Arial"/>
                <a:cs typeface="Arial"/>
              </a:rPr>
              <a:t>Ó</a:t>
            </a:r>
            <a:r>
              <a:rPr i="0" dirty="0">
                <a:latin typeface="Arial"/>
                <a:cs typeface="Arial"/>
              </a:rPr>
              <a:t>W  </a:t>
            </a:r>
            <a:r>
              <a:rPr i="0" spc="-5" dirty="0">
                <a:latin typeface="Arial"/>
                <a:cs typeface="Arial"/>
              </a:rPr>
              <a:t>TECHNICZNYCH </a:t>
            </a:r>
            <a:r>
              <a:rPr i="0" dirty="0">
                <a:latin typeface="Arial"/>
                <a:cs typeface="Arial"/>
              </a:rPr>
              <a:t>I</a:t>
            </a:r>
            <a:r>
              <a:rPr i="0" spc="-5" dirty="0">
                <a:latin typeface="Arial"/>
                <a:cs typeface="Arial"/>
              </a:rPr>
              <a:t> ORGANIZACYJNYCH</a:t>
            </a:r>
          </a:p>
        </p:txBody>
      </p:sp>
      <p:sp>
        <p:nvSpPr>
          <p:cNvPr id="5" name="object 5"/>
          <p:cNvSpPr/>
          <p:nvPr/>
        </p:nvSpPr>
        <p:spPr>
          <a:xfrm>
            <a:off x="581890" y="1395830"/>
            <a:ext cx="7980680" cy="4617720"/>
          </a:xfrm>
          <a:custGeom>
            <a:avLst/>
            <a:gdLst/>
            <a:ahLst/>
            <a:cxnLst/>
            <a:rect l="l" t="t" r="r" b="b"/>
            <a:pathLst>
              <a:path w="7980680" h="4617720">
                <a:moveTo>
                  <a:pt x="0" y="4617529"/>
                </a:moveTo>
                <a:lnTo>
                  <a:pt x="7980218" y="4617529"/>
                </a:lnTo>
                <a:lnTo>
                  <a:pt x="7980218" y="0"/>
                </a:lnTo>
                <a:lnTo>
                  <a:pt x="0" y="0"/>
                </a:lnTo>
                <a:lnTo>
                  <a:pt x="0" y="4617529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890" y="1389480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2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2109" y="1389480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2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540" y="1389480"/>
            <a:ext cx="7993380" cy="12700"/>
          </a:xfrm>
          <a:custGeom>
            <a:avLst/>
            <a:gdLst/>
            <a:ahLst/>
            <a:cxnLst/>
            <a:rect l="l" t="t" r="r" b="b"/>
            <a:pathLst>
              <a:path w="7993380" h="12700">
                <a:moveTo>
                  <a:pt x="0" y="0"/>
                </a:moveTo>
                <a:lnTo>
                  <a:pt x="7992919" y="0"/>
                </a:lnTo>
                <a:lnTo>
                  <a:pt x="799291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540" y="6013360"/>
            <a:ext cx="7993380" cy="0"/>
          </a:xfrm>
          <a:custGeom>
            <a:avLst/>
            <a:gdLst/>
            <a:ahLst/>
            <a:cxnLst/>
            <a:rect l="l" t="t" r="r" b="b"/>
            <a:pathLst>
              <a:path w="7993380">
                <a:moveTo>
                  <a:pt x="0" y="0"/>
                </a:moveTo>
                <a:lnTo>
                  <a:pt x="799291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0629" y="1670812"/>
            <a:ext cx="7822565" cy="399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799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Uwzględniając </a:t>
            </a:r>
            <a:r>
              <a:rPr sz="1600" b="1" spc="-5" dirty="0">
                <a:latin typeface="Arial"/>
                <a:cs typeface="Arial"/>
              </a:rPr>
              <a:t>stan </a:t>
            </a:r>
            <a:r>
              <a:rPr sz="1600" b="1" dirty="0">
                <a:latin typeface="Arial"/>
                <a:cs typeface="Arial"/>
              </a:rPr>
              <a:t>wiedzy </a:t>
            </a:r>
            <a:r>
              <a:rPr sz="1600" b="1" spc="-5" dirty="0">
                <a:latin typeface="Arial"/>
                <a:cs typeface="Arial"/>
              </a:rPr>
              <a:t>technicznej, koszt wdrażania oraz </a:t>
            </a:r>
            <a:r>
              <a:rPr sz="1600" b="1" spc="-15" dirty="0">
                <a:latin typeface="Arial"/>
                <a:cs typeface="Arial"/>
              </a:rPr>
              <a:t>charakter, </a:t>
            </a:r>
            <a:r>
              <a:rPr sz="1600" b="1" spc="-5" dirty="0">
                <a:latin typeface="Arial"/>
                <a:cs typeface="Arial"/>
              </a:rPr>
              <a:t>zakres,  kontekst </a:t>
            </a:r>
            <a:r>
              <a:rPr sz="1600" b="1" dirty="0">
                <a:latin typeface="Arial"/>
                <a:cs typeface="Arial"/>
              </a:rPr>
              <a:t>i </a:t>
            </a:r>
            <a:r>
              <a:rPr sz="1600" b="1" spc="-5" dirty="0">
                <a:latin typeface="Arial"/>
                <a:cs typeface="Arial"/>
              </a:rPr>
              <a:t>cele przetwarzania </a:t>
            </a:r>
            <a:r>
              <a:rPr sz="1600" spc="-5" dirty="0">
                <a:latin typeface="Arial"/>
                <a:cs typeface="Arial"/>
              </a:rPr>
              <a:t>oraz </a:t>
            </a:r>
            <a:r>
              <a:rPr sz="1600" b="1" spc="-5" dirty="0">
                <a:latin typeface="Arial"/>
                <a:cs typeface="Arial"/>
              </a:rPr>
              <a:t>ryzyko naruszenia praw </a:t>
            </a:r>
            <a:r>
              <a:rPr sz="1600" b="1" dirty="0">
                <a:latin typeface="Arial"/>
                <a:cs typeface="Arial"/>
              </a:rPr>
              <a:t>lub </a:t>
            </a:r>
            <a:r>
              <a:rPr sz="1600" b="1" spc="-5" dirty="0">
                <a:latin typeface="Arial"/>
                <a:cs typeface="Arial"/>
              </a:rPr>
              <a:t>wolności osób  fizycznych </a:t>
            </a:r>
            <a:r>
              <a:rPr sz="1600" b="1" dirty="0">
                <a:latin typeface="Arial"/>
                <a:cs typeface="Arial"/>
              </a:rPr>
              <a:t>o </a:t>
            </a:r>
            <a:r>
              <a:rPr sz="1600" b="1" spc="-5" dirty="0">
                <a:latin typeface="Arial"/>
                <a:cs typeface="Arial"/>
              </a:rPr>
              <a:t>różnym prawdopodobieństwie wystąpienia </a:t>
            </a:r>
            <a:r>
              <a:rPr sz="1600" b="1" dirty="0">
                <a:latin typeface="Arial"/>
                <a:cs typeface="Arial"/>
              </a:rPr>
              <a:t>i </a:t>
            </a:r>
            <a:r>
              <a:rPr sz="1600" b="1" spc="-5" dirty="0">
                <a:latin typeface="Arial"/>
                <a:cs typeface="Arial"/>
              </a:rPr>
              <a:t>wadze zagrożenia</a:t>
            </a:r>
            <a:r>
              <a:rPr sz="1600" spc="-5" dirty="0">
                <a:latin typeface="Arial"/>
                <a:cs typeface="Arial"/>
              </a:rPr>
              <a:t>,  administrator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podmiot przetwarzający wdrażają </a:t>
            </a:r>
            <a:r>
              <a:rPr sz="1600" spc="-10" dirty="0">
                <a:latin typeface="Arial"/>
                <a:cs typeface="Arial"/>
              </a:rPr>
              <a:t>odpowiednie </a:t>
            </a:r>
            <a:r>
              <a:rPr sz="1600" spc="-5" dirty="0">
                <a:latin typeface="Arial"/>
                <a:cs typeface="Arial"/>
              </a:rPr>
              <a:t>środki techniczne 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organizacyjne, aby zapewnić stopień bezpieczeństwa </a:t>
            </a:r>
            <a:r>
              <a:rPr sz="1600" spc="-10" dirty="0">
                <a:latin typeface="Arial"/>
                <a:cs typeface="Arial"/>
              </a:rPr>
              <a:t>odpowiadający </a:t>
            </a:r>
            <a:r>
              <a:rPr sz="1600" dirty="0">
                <a:latin typeface="Arial"/>
                <a:cs typeface="Arial"/>
              </a:rPr>
              <a:t>temu </a:t>
            </a:r>
            <a:r>
              <a:rPr sz="1600" spc="-5" dirty="0">
                <a:latin typeface="Arial"/>
                <a:cs typeface="Arial"/>
              </a:rPr>
              <a:t>ryzyku,  </a:t>
            </a:r>
            <a:r>
              <a:rPr sz="1600" dirty="0">
                <a:latin typeface="Arial"/>
                <a:cs typeface="Arial"/>
              </a:rPr>
              <a:t>w tym </a:t>
            </a:r>
            <a:r>
              <a:rPr sz="1600" spc="-5" dirty="0">
                <a:latin typeface="Arial"/>
                <a:cs typeface="Arial"/>
              </a:rPr>
              <a:t>między innymi </a:t>
            </a:r>
            <a:r>
              <a:rPr sz="1600" dirty="0">
                <a:latin typeface="Arial"/>
                <a:cs typeface="Arial"/>
              </a:rPr>
              <a:t>w </a:t>
            </a:r>
            <a:r>
              <a:rPr sz="1600" spc="-5" dirty="0">
                <a:latin typeface="Arial"/>
                <a:cs typeface="Arial"/>
              </a:rPr>
              <a:t>stosownym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przypadku: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pseudonimizację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szyfrowanie danych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osobowych;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240"/>
              </a:spcBef>
              <a:buSzPct val="112500"/>
              <a:buAutoNum type="alphaLcParenR"/>
              <a:tabLst>
                <a:tab pos="438784" algn="l"/>
                <a:tab pos="439420" algn="l"/>
                <a:tab pos="1449070" algn="l"/>
                <a:tab pos="1884680" algn="l"/>
                <a:tab pos="2848610" algn="l"/>
                <a:tab pos="4184650" algn="l"/>
                <a:tab pos="5320030" algn="l"/>
                <a:tab pos="6725920" algn="l"/>
              </a:tabLst>
            </a:pPr>
            <a:r>
              <a:rPr sz="1600" dirty="0">
                <a:latin typeface="Arial"/>
                <a:cs typeface="Arial"/>
              </a:rPr>
              <a:t>z</a:t>
            </a:r>
            <a:r>
              <a:rPr sz="1600" spc="-5" dirty="0">
                <a:latin typeface="Arial"/>
                <a:cs typeface="Arial"/>
              </a:rPr>
              <a:t>do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no</a:t>
            </a:r>
            <a:r>
              <a:rPr sz="1600" dirty="0">
                <a:latin typeface="Arial"/>
                <a:cs typeface="Arial"/>
              </a:rPr>
              <a:t>ść	</a:t>
            </a:r>
            <a:r>
              <a:rPr sz="1600" spc="-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o	c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ąg</a:t>
            </a:r>
            <a:r>
              <a:rPr sz="1600" spc="-10" dirty="0">
                <a:latin typeface="Arial"/>
                <a:cs typeface="Arial"/>
              </a:rPr>
              <a:t>ł</a:t>
            </a:r>
            <a:r>
              <a:rPr sz="1600" spc="-5" dirty="0">
                <a:latin typeface="Arial"/>
                <a:cs typeface="Arial"/>
              </a:rPr>
              <a:t>eg</a:t>
            </a:r>
            <a:r>
              <a:rPr sz="1600" dirty="0">
                <a:latin typeface="Arial"/>
                <a:cs typeface="Arial"/>
              </a:rPr>
              <a:t>o	z</a:t>
            </a:r>
            <a:r>
              <a:rPr sz="1600" spc="-5" dirty="0">
                <a:latin typeface="Arial"/>
                <a:cs typeface="Arial"/>
              </a:rPr>
              <a:t>ape</a:t>
            </a:r>
            <a:r>
              <a:rPr sz="1600" spc="-1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a	</a:t>
            </a:r>
            <a:r>
              <a:rPr sz="1600" spc="-5" dirty="0">
                <a:latin typeface="Arial"/>
                <a:cs typeface="Arial"/>
              </a:rPr>
              <a:t>pou</a:t>
            </a:r>
            <a:r>
              <a:rPr sz="1600" spc="5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no</a:t>
            </a:r>
            <a:r>
              <a:rPr sz="1600" dirty="0">
                <a:latin typeface="Arial"/>
                <a:cs typeface="Arial"/>
              </a:rPr>
              <a:t>śc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,	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eg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no</a:t>
            </a:r>
            <a:r>
              <a:rPr sz="1600" dirty="0">
                <a:latin typeface="Arial"/>
                <a:cs typeface="Arial"/>
              </a:rPr>
              <a:t>śc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,	</a:t>
            </a:r>
            <a:r>
              <a:rPr sz="1600" spc="-5" dirty="0">
                <a:latin typeface="Arial"/>
                <a:cs typeface="Arial"/>
              </a:rPr>
              <a:t>do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ępno</a:t>
            </a:r>
            <a:r>
              <a:rPr sz="1600" dirty="0">
                <a:latin typeface="Arial"/>
                <a:cs typeface="Arial"/>
              </a:rPr>
              <a:t>ści  i </a:t>
            </a:r>
            <a:r>
              <a:rPr sz="1600" spc="-5" dirty="0">
                <a:latin typeface="Arial"/>
                <a:cs typeface="Arial"/>
              </a:rPr>
              <a:t>odporności systemów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usług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przetwarzania;</a:t>
            </a:r>
            <a:endParaRPr sz="1600">
              <a:latin typeface="Arial"/>
              <a:cs typeface="Arial"/>
            </a:endParaRPr>
          </a:p>
          <a:p>
            <a:pPr marL="12700" marR="5715">
              <a:lnSpc>
                <a:spcPts val="2180"/>
              </a:lnSpc>
              <a:spcBef>
                <a:spcPts val="10"/>
              </a:spcBef>
              <a:buAutoNum type="alphaLcParenR"/>
              <a:tabLst>
                <a:tab pos="259079" algn="l"/>
              </a:tabLst>
            </a:pPr>
            <a:r>
              <a:rPr sz="1600" spc="-5" dirty="0">
                <a:latin typeface="Arial"/>
                <a:cs typeface="Arial"/>
              </a:rPr>
              <a:t>zdolność do szybkiego przywrócenia dostępności danych osobowych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dostępu do  nich </a:t>
            </a:r>
            <a:r>
              <a:rPr sz="1600" dirty="0">
                <a:latin typeface="Arial"/>
                <a:cs typeface="Arial"/>
              </a:rPr>
              <a:t>w </a:t>
            </a:r>
            <a:r>
              <a:rPr sz="1600" spc="-5" dirty="0">
                <a:latin typeface="Arial"/>
                <a:cs typeface="Arial"/>
              </a:rPr>
              <a:t>razie incydentu fizycznego lub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technicznego;</a:t>
            </a:r>
            <a:endParaRPr sz="1600">
              <a:latin typeface="Arial"/>
              <a:cs typeface="Arial"/>
            </a:endParaRPr>
          </a:p>
          <a:p>
            <a:pPr marL="299720" indent="-28765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300355" algn="l"/>
              </a:tabLst>
            </a:pPr>
            <a:r>
              <a:rPr sz="1600" spc="-5" dirty="0">
                <a:latin typeface="Arial"/>
                <a:cs typeface="Arial"/>
              </a:rPr>
              <a:t>regularne testowanie, mierzenie 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ocenianie skuteczności środków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technicznych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latin typeface="Arial"/>
                <a:cs typeface="Arial"/>
              </a:rPr>
              <a:t>i </a:t>
            </a:r>
            <a:r>
              <a:rPr sz="1600" spc="-5" dirty="0">
                <a:latin typeface="Arial"/>
                <a:cs typeface="Arial"/>
              </a:rPr>
              <a:t>organizacyjnych mających zapewnić bezpieczeństwo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przetwarzania.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20" y="576072"/>
            <a:ext cx="5084063" cy="72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3819" y="615825"/>
            <a:ext cx="4962525" cy="609600"/>
          </a:xfrm>
          <a:custGeom>
            <a:avLst/>
            <a:gdLst/>
            <a:ahLst/>
            <a:cxnLst/>
            <a:rect l="l" t="t" r="r" b="b"/>
            <a:pathLst>
              <a:path w="4962525" h="609600">
                <a:moveTo>
                  <a:pt x="4860925" y="0"/>
                </a:moveTo>
                <a:lnTo>
                  <a:pt x="101600" y="0"/>
                </a:lnTo>
                <a:lnTo>
                  <a:pt x="62054" y="7984"/>
                </a:lnTo>
                <a:lnTo>
                  <a:pt x="29759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9" y="579840"/>
                </a:lnTo>
                <a:lnTo>
                  <a:pt x="62054" y="601615"/>
                </a:lnTo>
                <a:lnTo>
                  <a:pt x="101600" y="609600"/>
                </a:lnTo>
                <a:lnTo>
                  <a:pt x="4860925" y="609600"/>
                </a:lnTo>
                <a:lnTo>
                  <a:pt x="4900470" y="601615"/>
                </a:lnTo>
                <a:lnTo>
                  <a:pt x="4932765" y="579840"/>
                </a:lnTo>
                <a:lnTo>
                  <a:pt x="4954540" y="547545"/>
                </a:lnTo>
                <a:lnTo>
                  <a:pt x="4962525" y="508000"/>
                </a:lnTo>
                <a:lnTo>
                  <a:pt x="4962525" y="101600"/>
                </a:lnTo>
                <a:lnTo>
                  <a:pt x="4954540" y="62054"/>
                </a:lnTo>
                <a:lnTo>
                  <a:pt x="4932765" y="29759"/>
                </a:lnTo>
                <a:lnTo>
                  <a:pt x="4900470" y="7984"/>
                </a:lnTo>
                <a:lnTo>
                  <a:pt x="486092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3819" y="615825"/>
            <a:ext cx="4960620" cy="609600"/>
          </a:xfrm>
          <a:custGeom>
            <a:avLst/>
            <a:gdLst/>
            <a:ahLst/>
            <a:cxnLst/>
            <a:rect l="l" t="t" r="r" b="b"/>
            <a:pathLst>
              <a:path w="4960620" h="609600">
                <a:moveTo>
                  <a:pt x="0" y="101549"/>
                </a:moveTo>
                <a:lnTo>
                  <a:pt x="7980" y="62021"/>
                </a:lnTo>
                <a:lnTo>
                  <a:pt x="29742" y="29743"/>
                </a:lnTo>
                <a:lnTo>
                  <a:pt x="62021" y="7980"/>
                </a:lnTo>
                <a:lnTo>
                  <a:pt x="101548" y="0"/>
                </a:lnTo>
                <a:lnTo>
                  <a:pt x="4858446" y="0"/>
                </a:lnTo>
                <a:lnTo>
                  <a:pt x="4897973" y="7980"/>
                </a:lnTo>
                <a:lnTo>
                  <a:pt x="4930251" y="29743"/>
                </a:lnTo>
                <a:lnTo>
                  <a:pt x="4952014" y="62021"/>
                </a:lnTo>
                <a:lnTo>
                  <a:pt x="4959994" y="101549"/>
                </a:lnTo>
                <a:lnTo>
                  <a:pt x="4959994" y="507740"/>
                </a:lnTo>
                <a:lnTo>
                  <a:pt x="4952014" y="547267"/>
                </a:lnTo>
                <a:lnTo>
                  <a:pt x="4930251" y="579546"/>
                </a:lnTo>
                <a:lnTo>
                  <a:pt x="4897973" y="601308"/>
                </a:lnTo>
                <a:lnTo>
                  <a:pt x="4858446" y="609289"/>
                </a:lnTo>
                <a:lnTo>
                  <a:pt x="101548" y="609289"/>
                </a:lnTo>
                <a:lnTo>
                  <a:pt x="62021" y="601308"/>
                </a:lnTo>
                <a:lnTo>
                  <a:pt x="29742" y="579546"/>
                </a:lnTo>
                <a:lnTo>
                  <a:pt x="7980" y="547267"/>
                </a:lnTo>
                <a:lnTo>
                  <a:pt x="0" y="507740"/>
                </a:lnTo>
                <a:lnTo>
                  <a:pt x="0" y="101549"/>
                </a:lnTo>
                <a:close/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7107" y="832611"/>
            <a:ext cx="3157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SZCZEGÓLNE KATEGORIE DANYCH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7679" y="1416221"/>
            <a:ext cx="1433830" cy="716915"/>
          </a:xfrm>
          <a:custGeom>
            <a:avLst/>
            <a:gdLst/>
            <a:ahLst/>
            <a:cxnLst/>
            <a:rect l="l" t="t" r="r" b="b"/>
            <a:pathLst>
              <a:path w="1433830" h="716914">
                <a:moveTo>
                  <a:pt x="1362075" y="0"/>
                </a:moveTo>
                <a:lnTo>
                  <a:pt x="71691" y="0"/>
                </a:lnTo>
                <a:lnTo>
                  <a:pt x="43784" y="5633"/>
                </a:lnTo>
                <a:lnTo>
                  <a:pt x="20996" y="20996"/>
                </a:lnTo>
                <a:lnTo>
                  <a:pt x="5633" y="43784"/>
                </a:lnTo>
                <a:lnTo>
                  <a:pt x="0" y="71691"/>
                </a:lnTo>
                <a:lnTo>
                  <a:pt x="0" y="645198"/>
                </a:lnTo>
                <a:lnTo>
                  <a:pt x="5633" y="673100"/>
                </a:lnTo>
                <a:lnTo>
                  <a:pt x="20996" y="695888"/>
                </a:lnTo>
                <a:lnTo>
                  <a:pt x="43784" y="711254"/>
                </a:lnTo>
                <a:lnTo>
                  <a:pt x="71691" y="716889"/>
                </a:lnTo>
                <a:lnTo>
                  <a:pt x="1362075" y="716889"/>
                </a:lnTo>
                <a:lnTo>
                  <a:pt x="1389982" y="711254"/>
                </a:lnTo>
                <a:lnTo>
                  <a:pt x="1412770" y="695888"/>
                </a:lnTo>
                <a:lnTo>
                  <a:pt x="1428133" y="673100"/>
                </a:lnTo>
                <a:lnTo>
                  <a:pt x="1433766" y="645198"/>
                </a:lnTo>
                <a:lnTo>
                  <a:pt x="1433766" y="71691"/>
                </a:lnTo>
                <a:lnTo>
                  <a:pt x="1428133" y="43784"/>
                </a:lnTo>
                <a:lnTo>
                  <a:pt x="1412770" y="20996"/>
                </a:lnTo>
                <a:lnTo>
                  <a:pt x="1389982" y="5633"/>
                </a:lnTo>
                <a:lnTo>
                  <a:pt x="136207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4946" y="1677415"/>
            <a:ext cx="959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Dane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genetyczne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1056" y="2133107"/>
            <a:ext cx="143510" cy="638810"/>
          </a:xfrm>
          <a:custGeom>
            <a:avLst/>
            <a:gdLst/>
            <a:ahLst/>
            <a:cxnLst/>
            <a:rect l="l" t="t" r="r" b="b"/>
            <a:pathLst>
              <a:path w="143509" h="638810">
                <a:moveTo>
                  <a:pt x="0" y="0"/>
                </a:moveTo>
                <a:lnTo>
                  <a:pt x="0" y="638699"/>
                </a:lnTo>
                <a:lnTo>
                  <a:pt x="143302" y="638699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4433" y="2312327"/>
            <a:ext cx="1147445" cy="920115"/>
          </a:xfrm>
          <a:custGeom>
            <a:avLst/>
            <a:gdLst/>
            <a:ahLst/>
            <a:cxnLst/>
            <a:rect l="l" t="t" r="r" b="b"/>
            <a:pathLst>
              <a:path w="1147445" h="920114">
                <a:moveTo>
                  <a:pt x="1055052" y="0"/>
                </a:moveTo>
                <a:lnTo>
                  <a:pt x="91960" y="0"/>
                </a:lnTo>
                <a:lnTo>
                  <a:pt x="56165" y="7226"/>
                </a:lnTo>
                <a:lnTo>
                  <a:pt x="26935" y="26935"/>
                </a:lnTo>
                <a:lnTo>
                  <a:pt x="7226" y="56165"/>
                </a:lnTo>
                <a:lnTo>
                  <a:pt x="0" y="91960"/>
                </a:lnTo>
                <a:lnTo>
                  <a:pt x="0" y="827646"/>
                </a:lnTo>
                <a:lnTo>
                  <a:pt x="7226" y="863441"/>
                </a:lnTo>
                <a:lnTo>
                  <a:pt x="26935" y="892671"/>
                </a:lnTo>
                <a:lnTo>
                  <a:pt x="56165" y="912380"/>
                </a:lnTo>
                <a:lnTo>
                  <a:pt x="91960" y="919606"/>
                </a:lnTo>
                <a:lnTo>
                  <a:pt x="1055052" y="919606"/>
                </a:lnTo>
                <a:lnTo>
                  <a:pt x="1090847" y="912380"/>
                </a:lnTo>
                <a:lnTo>
                  <a:pt x="1120078" y="892671"/>
                </a:lnTo>
                <a:lnTo>
                  <a:pt x="1139786" y="863441"/>
                </a:lnTo>
                <a:lnTo>
                  <a:pt x="1147013" y="827646"/>
                </a:lnTo>
                <a:lnTo>
                  <a:pt x="1147013" y="91960"/>
                </a:lnTo>
                <a:lnTo>
                  <a:pt x="1139786" y="56165"/>
                </a:lnTo>
                <a:lnTo>
                  <a:pt x="1120078" y="26935"/>
                </a:lnTo>
                <a:lnTo>
                  <a:pt x="1090847" y="7226"/>
                </a:lnTo>
                <a:lnTo>
                  <a:pt x="105505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4433" y="2312328"/>
            <a:ext cx="1146810" cy="919480"/>
          </a:xfrm>
          <a:custGeom>
            <a:avLst/>
            <a:gdLst/>
            <a:ahLst/>
            <a:cxnLst/>
            <a:rect l="l" t="t" r="r" b="b"/>
            <a:pathLst>
              <a:path w="1146810" h="919480">
                <a:moveTo>
                  <a:pt x="0" y="91913"/>
                </a:moveTo>
                <a:lnTo>
                  <a:pt x="7223" y="56136"/>
                </a:lnTo>
                <a:lnTo>
                  <a:pt x="26920" y="26920"/>
                </a:lnTo>
                <a:lnTo>
                  <a:pt x="56136" y="7223"/>
                </a:lnTo>
                <a:lnTo>
                  <a:pt x="91913" y="0"/>
                </a:lnTo>
                <a:lnTo>
                  <a:pt x="1054512" y="0"/>
                </a:lnTo>
                <a:lnTo>
                  <a:pt x="1090289" y="7223"/>
                </a:lnTo>
                <a:lnTo>
                  <a:pt x="1119505" y="26920"/>
                </a:lnTo>
                <a:lnTo>
                  <a:pt x="1139203" y="56136"/>
                </a:lnTo>
                <a:lnTo>
                  <a:pt x="1146426" y="91913"/>
                </a:lnTo>
                <a:lnTo>
                  <a:pt x="1146426" y="827226"/>
                </a:lnTo>
                <a:lnTo>
                  <a:pt x="1139203" y="863003"/>
                </a:lnTo>
                <a:lnTo>
                  <a:pt x="1119505" y="892219"/>
                </a:lnTo>
                <a:lnTo>
                  <a:pt x="1090289" y="911917"/>
                </a:lnTo>
                <a:lnTo>
                  <a:pt x="1054512" y="919140"/>
                </a:lnTo>
                <a:lnTo>
                  <a:pt x="91913" y="919140"/>
                </a:lnTo>
                <a:lnTo>
                  <a:pt x="56136" y="911917"/>
                </a:lnTo>
                <a:lnTo>
                  <a:pt x="26920" y="892219"/>
                </a:lnTo>
                <a:lnTo>
                  <a:pt x="7223" y="863003"/>
                </a:lnTo>
                <a:lnTo>
                  <a:pt x="0" y="827226"/>
                </a:lnTo>
                <a:lnTo>
                  <a:pt x="0" y="9191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3765" y="2378455"/>
            <a:ext cx="1047750" cy="7600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635" algn="ctr">
              <a:lnSpc>
                <a:spcPct val="87100"/>
              </a:lnSpc>
              <a:spcBef>
                <a:spcPts val="240"/>
              </a:spcBef>
            </a:pPr>
            <a:r>
              <a:rPr sz="900" dirty="0">
                <a:latin typeface="Arial"/>
                <a:cs typeface="Arial"/>
              </a:rPr>
              <a:t>Informacje o  </a:t>
            </a:r>
            <a:r>
              <a:rPr sz="900" spc="-5" dirty="0">
                <a:latin typeface="Arial"/>
                <a:cs typeface="Arial"/>
              </a:rPr>
              <a:t>odziedziczonych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lub  nabytych </a:t>
            </a:r>
            <a:r>
              <a:rPr sz="900" dirty="0">
                <a:latin typeface="Arial"/>
                <a:cs typeface="Arial"/>
              </a:rPr>
              <a:t>cechach  </a:t>
            </a:r>
            <a:r>
              <a:rPr sz="900" spc="-5" dirty="0">
                <a:latin typeface="Arial"/>
                <a:cs typeface="Arial"/>
              </a:rPr>
              <a:t>genetycznych </a:t>
            </a:r>
            <a:r>
              <a:rPr sz="900" dirty="0">
                <a:latin typeface="Arial"/>
                <a:cs typeface="Arial"/>
              </a:rPr>
              <a:t>(np.  </a:t>
            </a:r>
            <a:r>
              <a:rPr sz="900" spc="-5" dirty="0">
                <a:latin typeface="Arial"/>
                <a:cs typeface="Arial"/>
              </a:rPr>
              <a:t>analiza próbki  biologicznej)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01056" y="2133107"/>
            <a:ext cx="143510" cy="1535430"/>
          </a:xfrm>
          <a:custGeom>
            <a:avLst/>
            <a:gdLst/>
            <a:ahLst/>
            <a:cxnLst/>
            <a:rect l="l" t="t" r="r" b="b"/>
            <a:pathLst>
              <a:path w="143509" h="1535429">
                <a:moveTo>
                  <a:pt x="0" y="0"/>
                </a:moveTo>
                <a:lnTo>
                  <a:pt x="0" y="1534863"/>
                </a:lnTo>
                <a:lnTo>
                  <a:pt x="143302" y="1534863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4433" y="3411152"/>
            <a:ext cx="1147445" cy="515620"/>
          </a:xfrm>
          <a:custGeom>
            <a:avLst/>
            <a:gdLst/>
            <a:ahLst/>
            <a:cxnLst/>
            <a:rect l="l" t="t" r="r" b="b"/>
            <a:pathLst>
              <a:path w="1147445" h="515620">
                <a:moveTo>
                  <a:pt x="1095489" y="0"/>
                </a:moveTo>
                <a:lnTo>
                  <a:pt x="51523" y="0"/>
                </a:lnTo>
                <a:lnTo>
                  <a:pt x="31466" y="4050"/>
                </a:lnTo>
                <a:lnTo>
                  <a:pt x="15089" y="15093"/>
                </a:lnTo>
                <a:lnTo>
                  <a:pt x="4048" y="31471"/>
                </a:lnTo>
                <a:lnTo>
                  <a:pt x="0" y="51523"/>
                </a:lnTo>
                <a:lnTo>
                  <a:pt x="0" y="463677"/>
                </a:lnTo>
                <a:lnTo>
                  <a:pt x="4048" y="483734"/>
                </a:lnTo>
                <a:lnTo>
                  <a:pt x="15089" y="500111"/>
                </a:lnTo>
                <a:lnTo>
                  <a:pt x="31466" y="511152"/>
                </a:lnTo>
                <a:lnTo>
                  <a:pt x="51523" y="515200"/>
                </a:lnTo>
                <a:lnTo>
                  <a:pt x="1095489" y="515200"/>
                </a:lnTo>
                <a:lnTo>
                  <a:pt x="1115546" y="511152"/>
                </a:lnTo>
                <a:lnTo>
                  <a:pt x="1131924" y="500111"/>
                </a:lnTo>
                <a:lnTo>
                  <a:pt x="1142964" y="483734"/>
                </a:lnTo>
                <a:lnTo>
                  <a:pt x="1147013" y="463677"/>
                </a:lnTo>
                <a:lnTo>
                  <a:pt x="1147013" y="51523"/>
                </a:lnTo>
                <a:lnTo>
                  <a:pt x="1142964" y="31471"/>
                </a:lnTo>
                <a:lnTo>
                  <a:pt x="1131924" y="15093"/>
                </a:lnTo>
                <a:lnTo>
                  <a:pt x="1115546" y="4050"/>
                </a:lnTo>
                <a:lnTo>
                  <a:pt x="109548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4433" y="3411157"/>
            <a:ext cx="1146810" cy="514984"/>
          </a:xfrm>
          <a:custGeom>
            <a:avLst/>
            <a:gdLst/>
            <a:ahLst/>
            <a:cxnLst/>
            <a:rect l="l" t="t" r="r" b="b"/>
            <a:pathLst>
              <a:path w="1146810" h="514985">
                <a:moveTo>
                  <a:pt x="0" y="51492"/>
                </a:moveTo>
                <a:lnTo>
                  <a:pt x="4046" y="31449"/>
                </a:lnTo>
                <a:lnTo>
                  <a:pt x="15081" y="15081"/>
                </a:lnTo>
                <a:lnTo>
                  <a:pt x="31449" y="4046"/>
                </a:lnTo>
                <a:lnTo>
                  <a:pt x="51492" y="0"/>
                </a:lnTo>
                <a:lnTo>
                  <a:pt x="1094933" y="0"/>
                </a:lnTo>
                <a:lnTo>
                  <a:pt x="1114976" y="4046"/>
                </a:lnTo>
                <a:lnTo>
                  <a:pt x="1131344" y="15081"/>
                </a:lnTo>
                <a:lnTo>
                  <a:pt x="1142379" y="31449"/>
                </a:lnTo>
                <a:lnTo>
                  <a:pt x="1146426" y="51492"/>
                </a:lnTo>
                <a:lnTo>
                  <a:pt x="1146426" y="463438"/>
                </a:lnTo>
                <a:lnTo>
                  <a:pt x="1142379" y="483481"/>
                </a:lnTo>
                <a:lnTo>
                  <a:pt x="1131344" y="499849"/>
                </a:lnTo>
                <a:lnTo>
                  <a:pt x="1114976" y="510884"/>
                </a:lnTo>
                <a:lnTo>
                  <a:pt x="1094933" y="514931"/>
                </a:lnTo>
                <a:lnTo>
                  <a:pt x="51492" y="514931"/>
                </a:lnTo>
                <a:lnTo>
                  <a:pt x="31449" y="510884"/>
                </a:lnTo>
                <a:lnTo>
                  <a:pt x="15081" y="499849"/>
                </a:lnTo>
                <a:lnTo>
                  <a:pt x="4046" y="483481"/>
                </a:lnTo>
                <a:lnTo>
                  <a:pt x="0" y="463438"/>
                </a:lnTo>
                <a:lnTo>
                  <a:pt x="0" y="51492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55747" y="3512311"/>
            <a:ext cx="72453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6350">
              <a:lnSpc>
                <a:spcPts val="1010"/>
              </a:lnSpc>
              <a:spcBef>
                <a:spcPts val="190"/>
              </a:spcBef>
            </a:pPr>
            <a:r>
              <a:rPr sz="900" dirty="0">
                <a:latin typeface="Arial"/>
                <a:cs typeface="Arial"/>
              </a:rPr>
              <a:t>Wyniki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badań  genetycznych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9886" y="1416221"/>
            <a:ext cx="1433830" cy="716915"/>
          </a:xfrm>
          <a:custGeom>
            <a:avLst/>
            <a:gdLst/>
            <a:ahLst/>
            <a:cxnLst/>
            <a:rect l="l" t="t" r="r" b="b"/>
            <a:pathLst>
              <a:path w="1433829" h="716914">
                <a:moveTo>
                  <a:pt x="1362075" y="0"/>
                </a:moveTo>
                <a:lnTo>
                  <a:pt x="71691" y="0"/>
                </a:lnTo>
                <a:lnTo>
                  <a:pt x="43784" y="5633"/>
                </a:lnTo>
                <a:lnTo>
                  <a:pt x="20996" y="20996"/>
                </a:lnTo>
                <a:lnTo>
                  <a:pt x="5633" y="43784"/>
                </a:lnTo>
                <a:lnTo>
                  <a:pt x="0" y="71691"/>
                </a:lnTo>
                <a:lnTo>
                  <a:pt x="0" y="645198"/>
                </a:lnTo>
                <a:lnTo>
                  <a:pt x="5633" y="673100"/>
                </a:lnTo>
                <a:lnTo>
                  <a:pt x="20996" y="695888"/>
                </a:lnTo>
                <a:lnTo>
                  <a:pt x="43784" y="711254"/>
                </a:lnTo>
                <a:lnTo>
                  <a:pt x="71691" y="716889"/>
                </a:lnTo>
                <a:lnTo>
                  <a:pt x="1362075" y="716889"/>
                </a:lnTo>
                <a:lnTo>
                  <a:pt x="1389977" y="711254"/>
                </a:lnTo>
                <a:lnTo>
                  <a:pt x="1412765" y="695888"/>
                </a:lnTo>
                <a:lnTo>
                  <a:pt x="1428131" y="673100"/>
                </a:lnTo>
                <a:lnTo>
                  <a:pt x="1433766" y="645198"/>
                </a:lnTo>
                <a:lnTo>
                  <a:pt x="1433766" y="71691"/>
                </a:lnTo>
                <a:lnTo>
                  <a:pt x="1428131" y="43784"/>
                </a:lnTo>
                <a:lnTo>
                  <a:pt x="1412765" y="20996"/>
                </a:lnTo>
                <a:lnTo>
                  <a:pt x="1389977" y="5633"/>
                </a:lnTo>
                <a:lnTo>
                  <a:pt x="136207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30034" y="1677415"/>
            <a:ext cx="1073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Dane</a:t>
            </a: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biometryczne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3261" y="2133107"/>
            <a:ext cx="143510" cy="1027430"/>
          </a:xfrm>
          <a:custGeom>
            <a:avLst/>
            <a:gdLst/>
            <a:ahLst/>
            <a:cxnLst/>
            <a:rect l="l" t="t" r="r" b="b"/>
            <a:pathLst>
              <a:path w="143510" h="1027430">
                <a:moveTo>
                  <a:pt x="0" y="0"/>
                </a:moveTo>
                <a:lnTo>
                  <a:pt x="0" y="1026961"/>
                </a:lnTo>
                <a:lnTo>
                  <a:pt x="143302" y="1026961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6639" y="2312323"/>
            <a:ext cx="1147445" cy="1696720"/>
          </a:xfrm>
          <a:custGeom>
            <a:avLst/>
            <a:gdLst/>
            <a:ahLst/>
            <a:cxnLst/>
            <a:rect l="l" t="t" r="r" b="b"/>
            <a:pathLst>
              <a:path w="1147445" h="1696720">
                <a:moveTo>
                  <a:pt x="1032306" y="0"/>
                </a:moveTo>
                <a:lnTo>
                  <a:pt x="114706" y="0"/>
                </a:lnTo>
                <a:lnTo>
                  <a:pt x="70058" y="9014"/>
                </a:lnTo>
                <a:lnTo>
                  <a:pt x="33597" y="33597"/>
                </a:lnTo>
                <a:lnTo>
                  <a:pt x="9014" y="70058"/>
                </a:lnTo>
                <a:lnTo>
                  <a:pt x="0" y="114706"/>
                </a:lnTo>
                <a:lnTo>
                  <a:pt x="0" y="1581835"/>
                </a:lnTo>
                <a:lnTo>
                  <a:pt x="9014" y="1626481"/>
                </a:lnTo>
                <a:lnTo>
                  <a:pt x="33597" y="1662938"/>
                </a:lnTo>
                <a:lnTo>
                  <a:pt x="70058" y="1687516"/>
                </a:lnTo>
                <a:lnTo>
                  <a:pt x="114706" y="1696529"/>
                </a:lnTo>
                <a:lnTo>
                  <a:pt x="1032306" y="1696529"/>
                </a:lnTo>
                <a:lnTo>
                  <a:pt x="1076954" y="1687516"/>
                </a:lnTo>
                <a:lnTo>
                  <a:pt x="1113415" y="1662938"/>
                </a:lnTo>
                <a:lnTo>
                  <a:pt x="1137998" y="1626481"/>
                </a:lnTo>
                <a:lnTo>
                  <a:pt x="1147013" y="1581835"/>
                </a:lnTo>
                <a:lnTo>
                  <a:pt x="1147013" y="114706"/>
                </a:lnTo>
                <a:lnTo>
                  <a:pt x="1137998" y="70058"/>
                </a:lnTo>
                <a:lnTo>
                  <a:pt x="1113415" y="33597"/>
                </a:lnTo>
                <a:lnTo>
                  <a:pt x="1076954" y="9014"/>
                </a:lnTo>
                <a:lnTo>
                  <a:pt x="103230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6639" y="2312328"/>
            <a:ext cx="1146810" cy="1696085"/>
          </a:xfrm>
          <a:custGeom>
            <a:avLst/>
            <a:gdLst/>
            <a:ahLst/>
            <a:cxnLst/>
            <a:rect l="l" t="t" r="r" b="b"/>
            <a:pathLst>
              <a:path w="1146810" h="1696085">
                <a:moveTo>
                  <a:pt x="0" y="114642"/>
                </a:moveTo>
                <a:lnTo>
                  <a:pt x="9009" y="70018"/>
                </a:lnTo>
                <a:lnTo>
                  <a:pt x="33578" y="33578"/>
                </a:lnTo>
                <a:lnTo>
                  <a:pt x="70018" y="9009"/>
                </a:lnTo>
                <a:lnTo>
                  <a:pt x="114643" y="0"/>
                </a:lnTo>
                <a:lnTo>
                  <a:pt x="1031783" y="0"/>
                </a:lnTo>
                <a:lnTo>
                  <a:pt x="1076407" y="9009"/>
                </a:lnTo>
                <a:lnTo>
                  <a:pt x="1112847" y="33578"/>
                </a:lnTo>
                <a:lnTo>
                  <a:pt x="1137416" y="70018"/>
                </a:lnTo>
                <a:lnTo>
                  <a:pt x="1146426" y="114642"/>
                </a:lnTo>
                <a:lnTo>
                  <a:pt x="1146426" y="1581022"/>
                </a:lnTo>
                <a:lnTo>
                  <a:pt x="1137416" y="1625646"/>
                </a:lnTo>
                <a:lnTo>
                  <a:pt x="1112847" y="1662087"/>
                </a:lnTo>
                <a:lnTo>
                  <a:pt x="1076407" y="1686655"/>
                </a:lnTo>
                <a:lnTo>
                  <a:pt x="1031783" y="1695664"/>
                </a:lnTo>
                <a:lnTo>
                  <a:pt x="114643" y="1695664"/>
                </a:lnTo>
                <a:lnTo>
                  <a:pt x="70018" y="1686655"/>
                </a:lnTo>
                <a:lnTo>
                  <a:pt x="33578" y="1662087"/>
                </a:lnTo>
                <a:lnTo>
                  <a:pt x="9009" y="1625646"/>
                </a:lnTo>
                <a:lnTo>
                  <a:pt x="0" y="1581022"/>
                </a:lnTo>
                <a:lnTo>
                  <a:pt x="0" y="114642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11636" y="2354071"/>
            <a:ext cx="997585" cy="15862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45"/>
              </a:spcBef>
            </a:pPr>
            <a:r>
              <a:rPr sz="900" dirty="0">
                <a:latin typeface="Arial"/>
                <a:cs typeface="Arial"/>
              </a:rPr>
              <a:t>Wizerunek twarzy  (skan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rysów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twarzy  </a:t>
            </a:r>
            <a:r>
              <a:rPr sz="900" spc="-5" dirty="0">
                <a:latin typeface="Arial"/>
                <a:cs typeface="Arial"/>
              </a:rPr>
              <a:t>lub </a:t>
            </a:r>
            <a:r>
              <a:rPr sz="900" dirty="0">
                <a:latin typeface="Arial"/>
                <a:cs typeface="Arial"/>
              </a:rPr>
              <a:t>fotografia, o </a:t>
            </a:r>
            <a:r>
              <a:rPr sz="900" spc="-5" dirty="0">
                <a:latin typeface="Arial"/>
                <a:cs typeface="Arial"/>
              </a:rPr>
              <a:t>ile  jest przetwarzana  </a:t>
            </a:r>
            <a:r>
              <a:rPr sz="900" dirty="0">
                <a:latin typeface="Arial"/>
                <a:cs typeface="Arial"/>
              </a:rPr>
              <a:t>specjalnymi  </a:t>
            </a:r>
            <a:r>
              <a:rPr sz="900" spc="-5" dirty="0">
                <a:latin typeface="Arial"/>
                <a:cs typeface="Arial"/>
              </a:rPr>
              <a:t>metodami  </a:t>
            </a:r>
            <a:r>
              <a:rPr sz="900" dirty="0">
                <a:latin typeface="Arial"/>
                <a:cs typeface="Arial"/>
              </a:rPr>
              <a:t>technicznymi,  </a:t>
            </a:r>
            <a:r>
              <a:rPr sz="900" spc="-5" dirty="0">
                <a:latin typeface="Arial"/>
                <a:cs typeface="Arial"/>
              </a:rPr>
              <a:t>umożliwiającymi  jednoznaczną  identyfikację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osoby  </a:t>
            </a:r>
            <a:r>
              <a:rPr sz="900" dirty="0">
                <a:latin typeface="Arial"/>
                <a:cs typeface="Arial"/>
              </a:rPr>
              <a:t>fizycznej </a:t>
            </a:r>
            <a:r>
              <a:rPr sz="900" spc="-5" dirty="0">
                <a:latin typeface="Arial"/>
                <a:cs typeface="Arial"/>
              </a:rPr>
              <a:t>lub  potwierdzenie jej  </a:t>
            </a:r>
            <a:r>
              <a:rPr sz="900" dirty="0">
                <a:latin typeface="Arial"/>
                <a:cs typeface="Arial"/>
              </a:rPr>
              <a:t>tożsamości)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93261" y="2133107"/>
            <a:ext cx="143510" cy="2284095"/>
          </a:xfrm>
          <a:custGeom>
            <a:avLst/>
            <a:gdLst/>
            <a:ahLst/>
            <a:cxnLst/>
            <a:rect l="l" t="t" r="r" b="b"/>
            <a:pathLst>
              <a:path w="143510" h="2284095">
                <a:moveTo>
                  <a:pt x="0" y="0"/>
                </a:moveTo>
                <a:lnTo>
                  <a:pt x="0" y="2283552"/>
                </a:lnTo>
                <a:lnTo>
                  <a:pt x="143302" y="2283552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6639" y="4188078"/>
            <a:ext cx="1147445" cy="459740"/>
          </a:xfrm>
          <a:custGeom>
            <a:avLst/>
            <a:gdLst/>
            <a:ahLst/>
            <a:cxnLst/>
            <a:rect l="l" t="t" r="r" b="b"/>
            <a:pathLst>
              <a:path w="1147445" h="459739">
                <a:moveTo>
                  <a:pt x="1101064" y="0"/>
                </a:moveTo>
                <a:lnTo>
                  <a:pt x="45948" y="0"/>
                </a:lnTo>
                <a:lnTo>
                  <a:pt x="28064" y="3611"/>
                </a:lnTo>
                <a:lnTo>
                  <a:pt x="13458" y="13458"/>
                </a:lnTo>
                <a:lnTo>
                  <a:pt x="3611" y="28064"/>
                </a:lnTo>
                <a:lnTo>
                  <a:pt x="0" y="45948"/>
                </a:lnTo>
                <a:lnTo>
                  <a:pt x="0" y="413537"/>
                </a:lnTo>
                <a:lnTo>
                  <a:pt x="3611" y="431429"/>
                </a:lnTo>
                <a:lnTo>
                  <a:pt x="13458" y="446038"/>
                </a:lnTo>
                <a:lnTo>
                  <a:pt x="28064" y="455887"/>
                </a:lnTo>
                <a:lnTo>
                  <a:pt x="45948" y="459498"/>
                </a:lnTo>
                <a:lnTo>
                  <a:pt x="1101064" y="459498"/>
                </a:lnTo>
                <a:lnTo>
                  <a:pt x="1118948" y="455887"/>
                </a:lnTo>
                <a:lnTo>
                  <a:pt x="1133554" y="446038"/>
                </a:lnTo>
                <a:lnTo>
                  <a:pt x="1143402" y="431429"/>
                </a:lnTo>
                <a:lnTo>
                  <a:pt x="1147013" y="413537"/>
                </a:lnTo>
                <a:lnTo>
                  <a:pt x="1147013" y="45948"/>
                </a:lnTo>
                <a:lnTo>
                  <a:pt x="1143402" y="28064"/>
                </a:lnTo>
                <a:lnTo>
                  <a:pt x="1133554" y="13458"/>
                </a:lnTo>
                <a:lnTo>
                  <a:pt x="1118948" y="3611"/>
                </a:lnTo>
                <a:lnTo>
                  <a:pt x="1101064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6639" y="4188078"/>
            <a:ext cx="1146810" cy="459740"/>
          </a:xfrm>
          <a:custGeom>
            <a:avLst/>
            <a:gdLst/>
            <a:ahLst/>
            <a:cxnLst/>
            <a:rect l="l" t="t" r="r" b="b"/>
            <a:pathLst>
              <a:path w="1146810" h="459739">
                <a:moveTo>
                  <a:pt x="0" y="45926"/>
                </a:moveTo>
                <a:lnTo>
                  <a:pt x="3609" y="28049"/>
                </a:lnTo>
                <a:lnTo>
                  <a:pt x="13451" y="13451"/>
                </a:lnTo>
                <a:lnTo>
                  <a:pt x="28049" y="3609"/>
                </a:lnTo>
                <a:lnTo>
                  <a:pt x="45925" y="0"/>
                </a:lnTo>
                <a:lnTo>
                  <a:pt x="1100500" y="0"/>
                </a:lnTo>
                <a:lnTo>
                  <a:pt x="1118376" y="3609"/>
                </a:lnTo>
                <a:lnTo>
                  <a:pt x="1132974" y="13451"/>
                </a:lnTo>
                <a:lnTo>
                  <a:pt x="1142817" y="28049"/>
                </a:lnTo>
                <a:lnTo>
                  <a:pt x="1146426" y="45926"/>
                </a:lnTo>
                <a:lnTo>
                  <a:pt x="1146426" y="413331"/>
                </a:lnTo>
                <a:lnTo>
                  <a:pt x="1142817" y="431208"/>
                </a:lnTo>
                <a:lnTo>
                  <a:pt x="1132974" y="445806"/>
                </a:lnTo>
                <a:lnTo>
                  <a:pt x="1118376" y="455648"/>
                </a:lnTo>
                <a:lnTo>
                  <a:pt x="1100500" y="459257"/>
                </a:lnTo>
                <a:lnTo>
                  <a:pt x="45925" y="459257"/>
                </a:lnTo>
                <a:lnTo>
                  <a:pt x="28049" y="455648"/>
                </a:lnTo>
                <a:lnTo>
                  <a:pt x="13451" y="445806"/>
                </a:lnTo>
                <a:lnTo>
                  <a:pt x="3609" y="431208"/>
                </a:lnTo>
                <a:lnTo>
                  <a:pt x="0" y="413331"/>
                </a:lnTo>
                <a:lnTo>
                  <a:pt x="0" y="45926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92351" y="4201159"/>
            <a:ext cx="1035685" cy="4064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ct val="88900"/>
              </a:lnSpc>
              <a:spcBef>
                <a:spcPts val="219"/>
              </a:spcBef>
            </a:pPr>
            <a:r>
              <a:rPr sz="900" spc="-5" dirty="0">
                <a:latin typeface="Arial"/>
                <a:cs typeface="Arial"/>
              </a:rPr>
              <a:t>Dane     daktyloskopijne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(np.  </a:t>
            </a:r>
            <a:r>
              <a:rPr sz="900" spc="-5" dirty="0">
                <a:latin typeface="Arial"/>
                <a:cs typeface="Arial"/>
              </a:rPr>
              <a:t>odcisk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palca)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93261" y="2133107"/>
            <a:ext cx="143510" cy="2824480"/>
          </a:xfrm>
          <a:custGeom>
            <a:avLst/>
            <a:gdLst/>
            <a:ahLst/>
            <a:cxnLst/>
            <a:rect l="l" t="t" r="r" b="b"/>
            <a:pathLst>
              <a:path w="143510" h="2824479">
                <a:moveTo>
                  <a:pt x="0" y="0"/>
                </a:moveTo>
                <a:lnTo>
                  <a:pt x="0" y="2824328"/>
                </a:lnTo>
                <a:lnTo>
                  <a:pt x="143302" y="2824328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6639" y="4826793"/>
            <a:ext cx="1147445" cy="264795"/>
          </a:xfrm>
          <a:custGeom>
            <a:avLst/>
            <a:gdLst/>
            <a:ahLst/>
            <a:cxnLst/>
            <a:rect l="l" t="t" r="r" b="b"/>
            <a:pathLst>
              <a:path w="1147445" h="264795">
                <a:moveTo>
                  <a:pt x="1120597" y="0"/>
                </a:moveTo>
                <a:lnTo>
                  <a:pt x="26416" y="0"/>
                </a:lnTo>
                <a:lnTo>
                  <a:pt x="16132" y="2075"/>
                </a:lnTo>
                <a:lnTo>
                  <a:pt x="7735" y="7735"/>
                </a:lnTo>
                <a:lnTo>
                  <a:pt x="2075" y="16132"/>
                </a:lnTo>
                <a:lnTo>
                  <a:pt x="0" y="26416"/>
                </a:lnTo>
                <a:lnTo>
                  <a:pt x="0" y="237756"/>
                </a:lnTo>
                <a:lnTo>
                  <a:pt x="2075" y="248034"/>
                </a:lnTo>
                <a:lnTo>
                  <a:pt x="7735" y="256432"/>
                </a:lnTo>
                <a:lnTo>
                  <a:pt x="16132" y="262095"/>
                </a:lnTo>
                <a:lnTo>
                  <a:pt x="26416" y="264172"/>
                </a:lnTo>
                <a:lnTo>
                  <a:pt x="1120597" y="264172"/>
                </a:lnTo>
                <a:lnTo>
                  <a:pt x="1130880" y="262095"/>
                </a:lnTo>
                <a:lnTo>
                  <a:pt x="1139277" y="256432"/>
                </a:lnTo>
                <a:lnTo>
                  <a:pt x="1144937" y="248034"/>
                </a:lnTo>
                <a:lnTo>
                  <a:pt x="1147013" y="237756"/>
                </a:lnTo>
                <a:lnTo>
                  <a:pt x="1147013" y="26416"/>
                </a:lnTo>
                <a:lnTo>
                  <a:pt x="1144937" y="16132"/>
                </a:lnTo>
                <a:lnTo>
                  <a:pt x="1139277" y="7735"/>
                </a:lnTo>
                <a:lnTo>
                  <a:pt x="1130880" y="2075"/>
                </a:lnTo>
                <a:lnTo>
                  <a:pt x="1120597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6639" y="4826791"/>
            <a:ext cx="1146810" cy="264160"/>
          </a:xfrm>
          <a:custGeom>
            <a:avLst/>
            <a:gdLst/>
            <a:ahLst/>
            <a:cxnLst/>
            <a:rect l="l" t="t" r="r" b="b"/>
            <a:pathLst>
              <a:path w="1146810" h="264160">
                <a:moveTo>
                  <a:pt x="0" y="26404"/>
                </a:moveTo>
                <a:lnTo>
                  <a:pt x="2074" y="16126"/>
                </a:lnTo>
                <a:lnTo>
                  <a:pt x="7733" y="7733"/>
                </a:lnTo>
                <a:lnTo>
                  <a:pt x="16126" y="2074"/>
                </a:lnTo>
                <a:lnTo>
                  <a:pt x="26403" y="0"/>
                </a:lnTo>
                <a:lnTo>
                  <a:pt x="1120022" y="0"/>
                </a:lnTo>
                <a:lnTo>
                  <a:pt x="1130299" y="2074"/>
                </a:lnTo>
                <a:lnTo>
                  <a:pt x="1138692" y="7733"/>
                </a:lnTo>
                <a:lnTo>
                  <a:pt x="1144351" y="16126"/>
                </a:lnTo>
                <a:lnTo>
                  <a:pt x="1146426" y="26404"/>
                </a:lnTo>
                <a:lnTo>
                  <a:pt x="1146426" y="237632"/>
                </a:lnTo>
                <a:lnTo>
                  <a:pt x="1144351" y="247909"/>
                </a:lnTo>
                <a:lnTo>
                  <a:pt x="1138692" y="256302"/>
                </a:lnTo>
                <a:lnTo>
                  <a:pt x="1130299" y="261961"/>
                </a:lnTo>
                <a:lnTo>
                  <a:pt x="1120022" y="264036"/>
                </a:lnTo>
                <a:lnTo>
                  <a:pt x="26403" y="264036"/>
                </a:lnTo>
                <a:lnTo>
                  <a:pt x="16126" y="261961"/>
                </a:lnTo>
                <a:lnTo>
                  <a:pt x="7733" y="256302"/>
                </a:lnTo>
                <a:lnTo>
                  <a:pt x="2074" y="247909"/>
                </a:lnTo>
                <a:lnTo>
                  <a:pt x="0" y="237632"/>
                </a:lnTo>
                <a:lnTo>
                  <a:pt x="0" y="26404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11446" y="4862576"/>
            <a:ext cx="997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Skan siatkówki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oka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42092" y="1416221"/>
            <a:ext cx="1433830" cy="716915"/>
          </a:xfrm>
          <a:custGeom>
            <a:avLst/>
            <a:gdLst/>
            <a:ahLst/>
            <a:cxnLst/>
            <a:rect l="l" t="t" r="r" b="b"/>
            <a:pathLst>
              <a:path w="1433829" h="716914">
                <a:moveTo>
                  <a:pt x="1362075" y="0"/>
                </a:moveTo>
                <a:lnTo>
                  <a:pt x="71691" y="0"/>
                </a:lnTo>
                <a:lnTo>
                  <a:pt x="43784" y="5633"/>
                </a:lnTo>
                <a:lnTo>
                  <a:pt x="20996" y="20996"/>
                </a:lnTo>
                <a:lnTo>
                  <a:pt x="5633" y="43784"/>
                </a:lnTo>
                <a:lnTo>
                  <a:pt x="0" y="71691"/>
                </a:lnTo>
                <a:lnTo>
                  <a:pt x="0" y="645198"/>
                </a:lnTo>
                <a:lnTo>
                  <a:pt x="5633" y="673100"/>
                </a:lnTo>
                <a:lnTo>
                  <a:pt x="20996" y="695888"/>
                </a:lnTo>
                <a:lnTo>
                  <a:pt x="43784" y="711254"/>
                </a:lnTo>
                <a:lnTo>
                  <a:pt x="71691" y="716889"/>
                </a:lnTo>
                <a:lnTo>
                  <a:pt x="1362075" y="716889"/>
                </a:lnTo>
                <a:lnTo>
                  <a:pt x="1389977" y="711254"/>
                </a:lnTo>
                <a:lnTo>
                  <a:pt x="1412765" y="695888"/>
                </a:lnTo>
                <a:lnTo>
                  <a:pt x="1428131" y="673100"/>
                </a:lnTo>
                <a:lnTo>
                  <a:pt x="1433766" y="645198"/>
                </a:lnTo>
                <a:lnTo>
                  <a:pt x="1433766" y="71691"/>
                </a:lnTo>
                <a:lnTo>
                  <a:pt x="1428131" y="43784"/>
                </a:lnTo>
                <a:lnTo>
                  <a:pt x="1412765" y="20996"/>
                </a:lnTo>
                <a:lnTo>
                  <a:pt x="1389977" y="5633"/>
                </a:lnTo>
                <a:lnTo>
                  <a:pt x="136207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85652" y="1677415"/>
            <a:ext cx="134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dotyczące</a:t>
            </a:r>
            <a:r>
              <a:rPr sz="9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zdrowia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85467" y="2133107"/>
            <a:ext cx="143510" cy="587375"/>
          </a:xfrm>
          <a:custGeom>
            <a:avLst/>
            <a:gdLst/>
            <a:ahLst/>
            <a:cxnLst/>
            <a:rect l="l" t="t" r="r" b="b"/>
            <a:pathLst>
              <a:path w="143510" h="587375">
                <a:moveTo>
                  <a:pt x="0" y="0"/>
                </a:moveTo>
                <a:lnTo>
                  <a:pt x="0" y="587095"/>
                </a:lnTo>
                <a:lnTo>
                  <a:pt x="143302" y="587095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28844" y="2312327"/>
            <a:ext cx="1374775" cy="816610"/>
          </a:xfrm>
          <a:custGeom>
            <a:avLst/>
            <a:gdLst/>
            <a:ahLst/>
            <a:cxnLst/>
            <a:rect l="l" t="t" r="r" b="b"/>
            <a:pathLst>
              <a:path w="1374775" h="816610">
                <a:moveTo>
                  <a:pt x="1292745" y="0"/>
                </a:moveTo>
                <a:lnTo>
                  <a:pt x="81635" y="0"/>
                </a:lnTo>
                <a:lnTo>
                  <a:pt x="49859" y="6415"/>
                </a:lnTo>
                <a:lnTo>
                  <a:pt x="23910" y="23910"/>
                </a:lnTo>
                <a:lnTo>
                  <a:pt x="6415" y="49859"/>
                </a:lnTo>
                <a:lnTo>
                  <a:pt x="0" y="81635"/>
                </a:lnTo>
                <a:lnTo>
                  <a:pt x="0" y="734720"/>
                </a:lnTo>
                <a:lnTo>
                  <a:pt x="6415" y="766496"/>
                </a:lnTo>
                <a:lnTo>
                  <a:pt x="23910" y="792445"/>
                </a:lnTo>
                <a:lnTo>
                  <a:pt x="49859" y="809940"/>
                </a:lnTo>
                <a:lnTo>
                  <a:pt x="81635" y="816356"/>
                </a:lnTo>
                <a:lnTo>
                  <a:pt x="1292745" y="816356"/>
                </a:lnTo>
                <a:lnTo>
                  <a:pt x="1324521" y="809940"/>
                </a:lnTo>
                <a:lnTo>
                  <a:pt x="1350470" y="792445"/>
                </a:lnTo>
                <a:lnTo>
                  <a:pt x="1367965" y="766496"/>
                </a:lnTo>
                <a:lnTo>
                  <a:pt x="1374381" y="734720"/>
                </a:lnTo>
                <a:lnTo>
                  <a:pt x="1374381" y="81635"/>
                </a:lnTo>
                <a:lnTo>
                  <a:pt x="1367965" y="49859"/>
                </a:lnTo>
                <a:lnTo>
                  <a:pt x="1350470" y="23910"/>
                </a:lnTo>
                <a:lnTo>
                  <a:pt x="1324521" y="6415"/>
                </a:lnTo>
                <a:lnTo>
                  <a:pt x="1292745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8844" y="2312328"/>
            <a:ext cx="1374140" cy="815975"/>
          </a:xfrm>
          <a:custGeom>
            <a:avLst/>
            <a:gdLst/>
            <a:ahLst/>
            <a:cxnLst/>
            <a:rect l="l" t="t" r="r" b="b"/>
            <a:pathLst>
              <a:path w="1374139" h="815975">
                <a:moveTo>
                  <a:pt x="0" y="81593"/>
                </a:moveTo>
                <a:lnTo>
                  <a:pt x="6411" y="49833"/>
                </a:lnTo>
                <a:lnTo>
                  <a:pt x="23898" y="23898"/>
                </a:lnTo>
                <a:lnTo>
                  <a:pt x="49833" y="6412"/>
                </a:lnTo>
                <a:lnTo>
                  <a:pt x="81593" y="0"/>
                </a:lnTo>
                <a:lnTo>
                  <a:pt x="1292088" y="0"/>
                </a:lnTo>
                <a:lnTo>
                  <a:pt x="1323848" y="6412"/>
                </a:lnTo>
                <a:lnTo>
                  <a:pt x="1349784" y="23898"/>
                </a:lnTo>
                <a:lnTo>
                  <a:pt x="1367270" y="49833"/>
                </a:lnTo>
                <a:lnTo>
                  <a:pt x="1373682" y="81593"/>
                </a:lnTo>
                <a:lnTo>
                  <a:pt x="1373682" y="734339"/>
                </a:lnTo>
                <a:lnTo>
                  <a:pt x="1367270" y="766099"/>
                </a:lnTo>
                <a:lnTo>
                  <a:pt x="1349784" y="792034"/>
                </a:lnTo>
                <a:lnTo>
                  <a:pt x="1323848" y="809520"/>
                </a:lnTo>
                <a:lnTo>
                  <a:pt x="1292088" y="815932"/>
                </a:lnTo>
                <a:lnTo>
                  <a:pt x="81593" y="815932"/>
                </a:lnTo>
                <a:lnTo>
                  <a:pt x="49833" y="809520"/>
                </a:lnTo>
                <a:lnTo>
                  <a:pt x="23898" y="792034"/>
                </a:lnTo>
                <a:lnTo>
                  <a:pt x="6411" y="766099"/>
                </a:lnTo>
                <a:lnTo>
                  <a:pt x="0" y="734339"/>
                </a:lnTo>
                <a:lnTo>
                  <a:pt x="0" y="8159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76126" y="2326640"/>
            <a:ext cx="1080770" cy="7600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ct val="87100"/>
              </a:lnSpc>
              <a:spcBef>
                <a:spcPts val="240"/>
              </a:spcBef>
            </a:pPr>
            <a:r>
              <a:rPr sz="900" dirty="0">
                <a:latin typeface="Arial"/>
                <a:cs typeface="Arial"/>
              </a:rPr>
              <a:t>Informacje o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zdrowiu  fizycznym </a:t>
            </a:r>
            <a:r>
              <a:rPr sz="900" spc="-5" dirty="0">
                <a:latin typeface="Arial"/>
                <a:cs typeface="Arial"/>
              </a:rPr>
              <a:t>lub  psychicznym osoby  </a:t>
            </a:r>
            <a:r>
              <a:rPr sz="900" dirty="0">
                <a:latin typeface="Arial"/>
                <a:cs typeface="Arial"/>
              </a:rPr>
              <a:t>fizycznej – w tym o  korzystaniu z </a:t>
            </a:r>
            <a:r>
              <a:rPr sz="900" spc="-5" dirty="0">
                <a:latin typeface="Arial"/>
                <a:cs typeface="Arial"/>
              </a:rPr>
              <a:t>usług  opieki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zdrowotnej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85467" y="2133107"/>
            <a:ext cx="143510" cy="1572895"/>
          </a:xfrm>
          <a:custGeom>
            <a:avLst/>
            <a:gdLst/>
            <a:ahLst/>
            <a:cxnLst/>
            <a:rect l="l" t="t" r="r" b="b"/>
            <a:pathLst>
              <a:path w="143510" h="1572895">
                <a:moveTo>
                  <a:pt x="0" y="0"/>
                </a:moveTo>
                <a:lnTo>
                  <a:pt x="0" y="1572549"/>
                </a:lnTo>
                <a:lnTo>
                  <a:pt x="143302" y="1572549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8844" y="3307892"/>
            <a:ext cx="1374775" cy="797560"/>
          </a:xfrm>
          <a:custGeom>
            <a:avLst/>
            <a:gdLst/>
            <a:ahLst/>
            <a:cxnLst/>
            <a:rect l="l" t="t" r="r" b="b"/>
            <a:pathLst>
              <a:path w="1374775" h="797560">
                <a:moveTo>
                  <a:pt x="1294676" y="0"/>
                </a:moveTo>
                <a:lnTo>
                  <a:pt x="79717" y="0"/>
                </a:lnTo>
                <a:lnTo>
                  <a:pt x="48686" y="6265"/>
                </a:lnTo>
                <a:lnTo>
                  <a:pt x="23347" y="23352"/>
                </a:lnTo>
                <a:lnTo>
                  <a:pt x="6264" y="48691"/>
                </a:lnTo>
                <a:lnTo>
                  <a:pt x="0" y="79717"/>
                </a:lnTo>
                <a:lnTo>
                  <a:pt x="0" y="717410"/>
                </a:lnTo>
                <a:lnTo>
                  <a:pt x="6264" y="748441"/>
                </a:lnTo>
                <a:lnTo>
                  <a:pt x="23347" y="773780"/>
                </a:lnTo>
                <a:lnTo>
                  <a:pt x="48686" y="790864"/>
                </a:lnTo>
                <a:lnTo>
                  <a:pt x="79717" y="797128"/>
                </a:lnTo>
                <a:lnTo>
                  <a:pt x="1294676" y="797128"/>
                </a:lnTo>
                <a:lnTo>
                  <a:pt x="1325700" y="790864"/>
                </a:lnTo>
                <a:lnTo>
                  <a:pt x="1351035" y="773780"/>
                </a:lnTo>
                <a:lnTo>
                  <a:pt x="1368117" y="748441"/>
                </a:lnTo>
                <a:lnTo>
                  <a:pt x="1374381" y="717410"/>
                </a:lnTo>
                <a:lnTo>
                  <a:pt x="1374381" y="79717"/>
                </a:lnTo>
                <a:lnTo>
                  <a:pt x="1368117" y="48691"/>
                </a:lnTo>
                <a:lnTo>
                  <a:pt x="1351035" y="23352"/>
                </a:lnTo>
                <a:lnTo>
                  <a:pt x="1325700" y="6265"/>
                </a:lnTo>
                <a:lnTo>
                  <a:pt x="129467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8844" y="3307897"/>
            <a:ext cx="1374140" cy="796925"/>
          </a:xfrm>
          <a:custGeom>
            <a:avLst/>
            <a:gdLst/>
            <a:ahLst/>
            <a:cxnLst/>
            <a:rect l="l" t="t" r="r" b="b"/>
            <a:pathLst>
              <a:path w="1374139" h="796925">
                <a:moveTo>
                  <a:pt x="0" y="79671"/>
                </a:moveTo>
                <a:lnTo>
                  <a:pt x="6261" y="48659"/>
                </a:lnTo>
                <a:lnTo>
                  <a:pt x="23335" y="23335"/>
                </a:lnTo>
                <a:lnTo>
                  <a:pt x="48659" y="6261"/>
                </a:lnTo>
                <a:lnTo>
                  <a:pt x="79671" y="0"/>
                </a:lnTo>
                <a:lnTo>
                  <a:pt x="1294010" y="0"/>
                </a:lnTo>
                <a:lnTo>
                  <a:pt x="1325022" y="6261"/>
                </a:lnTo>
                <a:lnTo>
                  <a:pt x="1350347" y="23335"/>
                </a:lnTo>
                <a:lnTo>
                  <a:pt x="1367421" y="48659"/>
                </a:lnTo>
                <a:lnTo>
                  <a:pt x="1373682" y="79671"/>
                </a:lnTo>
                <a:lnTo>
                  <a:pt x="1373682" y="717043"/>
                </a:lnTo>
                <a:lnTo>
                  <a:pt x="1367421" y="748055"/>
                </a:lnTo>
                <a:lnTo>
                  <a:pt x="1350347" y="773380"/>
                </a:lnTo>
                <a:lnTo>
                  <a:pt x="1325022" y="790454"/>
                </a:lnTo>
                <a:lnTo>
                  <a:pt x="1294010" y="796715"/>
                </a:lnTo>
                <a:lnTo>
                  <a:pt x="79671" y="796715"/>
                </a:lnTo>
                <a:lnTo>
                  <a:pt x="48659" y="790454"/>
                </a:lnTo>
                <a:lnTo>
                  <a:pt x="23335" y="773380"/>
                </a:lnTo>
                <a:lnTo>
                  <a:pt x="6261" y="748055"/>
                </a:lnTo>
                <a:lnTo>
                  <a:pt x="0" y="717043"/>
                </a:lnTo>
                <a:lnTo>
                  <a:pt x="0" y="79671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71109" y="3314191"/>
            <a:ext cx="1289685" cy="7600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635" algn="ctr">
              <a:lnSpc>
                <a:spcPct val="87100"/>
              </a:lnSpc>
              <a:spcBef>
                <a:spcPts val="240"/>
              </a:spcBef>
            </a:pPr>
            <a:r>
              <a:rPr sz="900" dirty="0">
                <a:latin typeface="Arial"/>
                <a:cs typeface="Arial"/>
              </a:rPr>
              <a:t>Informacje zbierane  </a:t>
            </a:r>
            <a:r>
              <a:rPr sz="900" spc="-5" dirty="0">
                <a:latin typeface="Arial"/>
                <a:cs typeface="Arial"/>
              </a:rPr>
              <a:t>podczas </a:t>
            </a:r>
            <a:r>
              <a:rPr sz="900" dirty="0">
                <a:latin typeface="Arial"/>
                <a:cs typeface="Arial"/>
              </a:rPr>
              <a:t>rejestracji </a:t>
            </a:r>
            <a:r>
              <a:rPr sz="900" spc="-5" dirty="0">
                <a:latin typeface="Arial"/>
                <a:cs typeface="Arial"/>
              </a:rPr>
              <a:t>do  usług opieki </a:t>
            </a:r>
            <a:r>
              <a:rPr sz="900" dirty="0">
                <a:latin typeface="Arial"/>
                <a:cs typeface="Arial"/>
              </a:rPr>
              <a:t>zdrowotnej  </a:t>
            </a:r>
            <a:r>
              <a:rPr sz="900" spc="-5" dirty="0">
                <a:latin typeface="Arial"/>
                <a:cs typeface="Arial"/>
              </a:rPr>
              <a:t>lub podczas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świadczenia  </a:t>
            </a:r>
            <a:r>
              <a:rPr sz="900" spc="-5" dirty="0">
                <a:latin typeface="Arial"/>
                <a:cs typeface="Arial"/>
              </a:rPr>
              <a:t>jej usług opieki  </a:t>
            </a:r>
            <a:r>
              <a:rPr sz="900" dirty="0">
                <a:latin typeface="Arial"/>
                <a:cs typeface="Arial"/>
              </a:rPr>
              <a:t>zdrowotnej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85467" y="2133107"/>
            <a:ext cx="143510" cy="2633980"/>
          </a:xfrm>
          <a:custGeom>
            <a:avLst/>
            <a:gdLst/>
            <a:ahLst/>
            <a:cxnLst/>
            <a:rect l="l" t="t" r="r" b="b"/>
            <a:pathLst>
              <a:path w="143510" h="2633979">
                <a:moveTo>
                  <a:pt x="0" y="0"/>
                </a:moveTo>
                <a:lnTo>
                  <a:pt x="0" y="2633381"/>
                </a:lnTo>
                <a:lnTo>
                  <a:pt x="143302" y="2633381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8844" y="4284235"/>
            <a:ext cx="1409065" cy="967740"/>
          </a:xfrm>
          <a:custGeom>
            <a:avLst/>
            <a:gdLst/>
            <a:ahLst/>
            <a:cxnLst/>
            <a:rect l="l" t="t" r="r" b="b"/>
            <a:pathLst>
              <a:path w="1409064" h="967739">
                <a:moveTo>
                  <a:pt x="1311770" y="0"/>
                </a:moveTo>
                <a:lnTo>
                  <a:pt x="96723" y="0"/>
                </a:lnTo>
                <a:lnTo>
                  <a:pt x="59075" y="7601"/>
                </a:lnTo>
                <a:lnTo>
                  <a:pt x="28330" y="28330"/>
                </a:lnTo>
                <a:lnTo>
                  <a:pt x="7601" y="59075"/>
                </a:lnTo>
                <a:lnTo>
                  <a:pt x="0" y="96723"/>
                </a:lnTo>
                <a:lnTo>
                  <a:pt x="0" y="870470"/>
                </a:lnTo>
                <a:lnTo>
                  <a:pt x="7601" y="908116"/>
                </a:lnTo>
                <a:lnTo>
                  <a:pt x="28330" y="938857"/>
                </a:lnTo>
                <a:lnTo>
                  <a:pt x="59075" y="959581"/>
                </a:lnTo>
                <a:lnTo>
                  <a:pt x="96723" y="967181"/>
                </a:lnTo>
                <a:lnTo>
                  <a:pt x="1311770" y="967181"/>
                </a:lnTo>
                <a:lnTo>
                  <a:pt x="1349416" y="959581"/>
                </a:lnTo>
                <a:lnTo>
                  <a:pt x="1380156" y="938857"/>
                </a:lnTo>
                <a:lnTo>
                  <a:pt x="1400881" y="908116"/>
                </a:lnTo>
                <a:lnTo>
                  <a:pt x="1408480" y="870470"/>
                </a:lnTo>
                <a:lnTo>
                  <a:pt x="1408480" y="96723"/>
                </a:lnTo>
                <a:lnTo>
                  <a:pt x="1400881" y="59075"/>
                </a:lnTo>
                <a:lnTo>
                  <a:pt x="1380156" y="28330"/>
                </a:lnTo>
                <a:lnTo>
                  <a:pt x="1349416" y="7601"/>
                </a:lnTo>
                <a:lnTo>
                  <a:pt x="131177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8844" y="4284240"/>
            <a:ext cx="1407795" cy="967105"/>
          </a:xfrm>
          <a:custGeom>
            <a:avLst/>
            <a:gdLst/>
            <a:ahLst/>
            <a:cxnLst/>
            <a:rect l="l" t="t" r="r" b="b"/>
            <a:pathLst>
              <a:path w="1407795" h="967104">
                <a:moveTo>
                  <a:pt x="0" y="96668"/>
                </a:moveTo>
                <a:lnTo>
                  <a:pt x="7596" y="59040"/>
                </a:lnTo>
                <a:lnTo>
                  <a:pt x="28313" y="28313"/>
                </a:lnTo>
                <a:lnTo>
                  <a:pt x="59040" y="7596"/>
                </a:lnTo>
                <a:lnTo>
                  <a:pt x="96668" y="0"/>
                </a:lnTo>
                <a:lnTo>
                  <a:pt x="1311097" y="0"/>
                </a:lnTo>
                <a:lnTo>
                  <a:pt x="1348724" y="7596"/>
                </a:lnTo>
                <a:lnTo>
                  <a:pt x="1379452" y="28313"/>
                </a:lnTo>
                <a:lnTo>
                  <a:pt x="1400169" y="59040"/>
                </a:lnTo>
                <a:lnTo>
                  <a:pt x="1407765" y="96668"/>
                </a:lnTo>
                <a:lnTo>
                  <a:pt x="1407765" y="870019"/>
                </a:lnTo>
                <a:lnTo>
                  <a:pt x="1400169" y="907647"/>
                </a:lnTo>
                <a:lnTo>
                  <a:pt x="1379452" y="938374"/>
                </a:lnTo>
                <a:lnTo>
                  <a:pt x="1348724" y="959091"/>
                </a:lnTo>
                <a:lnTo>
                  <a:pt x="1311097" y="966687"/>
                </a:lnTo>
                <a:lnTo>
                  <a:pt x="96668" y="966687"/>
                </a:lnTo>
                <a:lnTo>
                  <a:pt x="59040" y="959091"/>
                </a:lnTo>
                <a:lnTo>
                  <a:pt x="28313" y="938374"/>
                </a:lnTo>
                <a:lnTo>
                  <a:pt x="7596" y="907647"/>
                </a:lnTo>
                <a:lnTo>
                  <a:pt x="0" y="870019"/>
                </a:lnTo>
                <a:lnTo>
                  <a:pt x="0" y="96668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66227" y="4316983"/>
            <a:ext cx="1334135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62865">
              <a:lnSpc>
                <a:spcPct val="85900"/>
              </a:lnSpc>
              <a:spcBef>
                <a:spcPts val="250"/>
              </a:spcBef>
            </a:pPr>
            <a:r>
              <a:rPr sz="900" spc="-5" dirty="0">
                <a:latin typeface="Arial"/>
                <a:cs typeface="Arial"/>
              </a:rPr>
              <a:t>Informacje pochodzące  </a:t>
            </a:r>
            <a:r>
              <a:rPr sz="900" dirty="0">
                <a:latin typeface="Arial"/>
                <a:cs typeface="Arial"/>
              </a:rPr>
              <a:t>z </a:t>
            </a:r>
            <a:r>
              <a:rPr sz="900" spc="-5" dirty="0">
                <a:latin typeface="Arial"/>
                <a:cs typeface="Arial"/>
              </a:rPr>
              <a:t>badań laboratoryjnych  lub lekarskich </a:t>
            </a:r>
            <a:r>
              <a:rPr sz="900" dirty="0">
                <a:latin typeface="Arial"/>
                <a:cs typeface="Arial"/>
              </a:rPr>
              <a:t>części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ciała  </a:t>
            </a:r>
            <a:r>
              <a:rPr sz="900" spc="-5" dirty="0">
                <a:latin typeface="Arial"/>
                <a:cs typeface="Arial"/>
              </a:rPr>
              <a:t>lub płynów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ustrojowych,</a:t>
            </a:r>
            <a:endParaRPr sz="900">
              <a:latin typeface="Arial"/>
              <a:cs typeface="Arial"/>
            </a:endParaRPr>
          </a:p>
          <a:p>
            <a:pPr marL="97790" marR="90805" algn="ctr">
              <a:lnSpc>
                <a:spcPct val="83300"/>
              </a:lnSpc>
              <a:spcBef>
                <a:spcPts val="110"/>
              </a:spcBef>
            </a:pPr>
            <a:r>
              <a:rPr sz="900" dirty="0">
                <a:latin typeface="Arial"/>
                <a:cs typeface="Arial"/>
              </a:rPr>
              <a:t>w tym </a:t>
            </a:r>
            <a:r>
              <a:rPr sz="900" spc="-5" dirty="0">
                <a:latin typeface="Arial"/>
                <a:cs typeface="Arial"/>
              </a:rPr>
              <a:t>danych  genetycznych </a:t>
            </a:r>
            <a:r>
              <a:rPr sz="900" dirty="0">
                <a:latin typeface="Arial"/>
                <a:cs typeface="Arial"/>
              </a:rPr>
              <a:t>i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próbek  biologicznych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85467" y="2133107"/>
            <a:ext cx="143510" cy="3811904"/>
          </a:xfrm>
          <a:custGeom>
            <a:avLst/>
            <a:gdLst/>
            <a:ahLst/>
            <a:cxnLst/>
            <a:rect l="l" t="t" r="r" b="b"/>
            <a:pathLst>
              <a:path w="143510" h="3811904">
                <a:moveTo>
                  <a:pt x="0" y="0"/>
                </a:moveTo>
                <a:lnTo>
                  <a:pt x="0" y="3811538"/>
                </a:lnTo>
                <a:lnTo>
                  <a:pt x="143302" y="3811538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8844" y="5430645"/>
            <a:ext cx="1425575" cy="1032510"/>
          </a:xfrm>
          <a:custGeom>
            <a:avLst/>
            <a:gdLst/>
            <a:ahLst/>
            <a:cxnLst/>
            <a:rect l="l" t="t" r="r" b="b"/>
            <a:pathLst>
              <a:path w="1425575" h="1032510">
                <a:moveTo>
                  <a:pt x="1322349" y="0"/>
                </a:moveTo>
                <a:lnTo>
                  <a:pt x="103187" y="0"/>
                </a:lnTo>
                <a:lnTo>
                  <a:pt x="63023" y="8109"/>
                </a:lnTo>
                <a:lnTo>
                  <a:pt x="30224" y="30224"/>
                </a:lnTo>
                <a:lnTo>
                  <a:pt x="8109" y="63023"/>
                </a:lnTo>
                <a:lnTo>
                  <a:pt x="0" y="103187"/>
                </a:lnTo>
                <a:lnTo>
                  <a:pt x="0" y="928700"/>
                </a:lnTo>
                <a:lnTo>
                  <a:pt x="8109" y="968869"/>
                </a:lnTo>
                <a:lnTo>
                  <a:pt x="30224" y="1001668"/>
                </a:lnTo>
                <a:lnTo>
                  <a:pt x="63023" y="1023779"/>
                </a:lnTo>
                <a:lnTo>
                  <a:pt x="103187" y="1031887"/>
                </a:lnTo>
                <a:lnTo>
                  <a:pt x="1322349" y="1031887"/>
                </a:lnTo>
                <a:lnTo>
                  <a:pt x="1362512" y="1023779"/>
                </a:lnTo>
                <a:lnTo>
                  <a:pt x="1395312" y="1001668"/>
                </a:lnTo>
                <a:lnTo>
                  <a:pt x="1417427" y="968869"/>
                </a:lnTo>
                <a:lnTo>
                  <a:pt x="1425536" y="928700"/>
                </a:lnTo>
                <a:lnTo>
                  <a:pt x="1425536" y="103187"/>
                </a:lnTo>
                <a:lnTo>
                  <a:pt x="1417427" y="63023"/>
                </a:lnTo>
                <a:lnTo>
                  <a:pt x="1395312" y="30224"/>
                </a:lnTo>
                <a:lnTo>
                  <a:pt x="1362512" y="8109"/>
                </a:lnTo>
                <a:lnTo>
                  <a:pt x="132234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8844" y="5430644"/>
            <a:ext cx="1424940" cy="1031875"/>
          </a:xfrm>
          <a:custGeom>
            <a:avLst/>
            <a:gdLst/>
            <a:ahLst/>
            <a:cxnLst/>
            <a:rect l="l" t="t" r="r" b="b"/>
            <a:pathLst>
              <a:path w="1424939" h="1031875">
                <a:moveTo>
                  <a:pt x="0" y="103136"/>
                </a:moveTo>
                <a:lnTo>
                  <a:pt x="8105" y="62991"/>
                </a:lnTo>
                <a:lnTo>
                  <a:pt x="30208" y="30208"/>
                </a:lnTo>
                <a:lnTo>
                  <a:pt x="62991" y="8105"/>
                </a:lnTo>
                <a:lnTo>
                  <a:pt x="103136" y="0"/>
                </a:lnTo>
                <a:lnTo>
                  <a:pt x="1321676" y="0"/>
                </a:lnTo>
                <a:lnTo>
                  <a:pt x="1361822" y="8105"/>
                </a:lnTo>
                <a:lnTo>
                  <a:pt x="1394605" y="30208"/>
                </a:lnTo>
                <a:lnTo>
                  <a:pt x="1416708" y="62991"/>
                </a:lnTo>
                <a:lnTo>
                  <a:pt x="1424813" y="103136"/>
                </a:lnTo>
                <a:lnTo>
                  <a:pt x="1424813" y="928230"/>
                </a:lnTo>
                <a:lnTo>
                  <a:pt x="1416708" y="968376"/>
                </a:lnTo>
                <a:lnTo>
                  <a:pt x="1394605" y="1001159"/>
                </a:lnTo>
                <a:lnTo>
                  <a:pt x="1361822" y="1023262"/>
                </a:lnTo>
                <a:lnTo>
                  <a:pt x="1321676" y="1031367"/>
                </a:lnTo>
                <a:lnTo>
                  <a:pt x="103136" y="1031367"/>
                </a:lnTo>
                <a:lnTo>
                  <a:pt x="62991" y="1023262"/>
                </a:lnTo>
                <a:lnTo>
                  <a:pt x="30208" y="1001159"/>
                </a:lnTo>
                <a:lnTo>
                  <a:pt x="8105" y="968376"/>
                </a:lnTo>
                <a:lnTo>
                  <a:pt x="0" y="928230"/>
                </a:lnTo>
                <a:lnTo>
                  <a:pt x="0" y="103136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25505" y="5435600"/>
            <a:ext cx="1232535" cy="10007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7300"/>
              </a:lnSpc>
              <a:spcBef>
                <a:spcPts val="235"/>
              </a:spcBef>
            </a:pPr>
            <a:r>
              <a:rPr sz="900" dirty="0">
                <a:latin typeface="Arial"/>
                <a:cs typeface="Arial"/>
              </a:rPr>
              <a:t>Wszelkie </a:t>
            </a:r>
            <a:r>
              <a:rPr sz="900" spc="-5" dirty="0">
                <a:latin typeface="Arial"/>
                <a:cs typeface="Arial"/>
              </a:rPr>
              <a:t>informacje,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na  przykład </a:t>
            </a:r>
            <a:r>
              <a:rPr sz="900" dirty="0">
                <a:latin typeface="Arial"/>
                <a:cs typeface="Arial"/>
              </a:rPr>
              <a:t>o chorobie,  </a:t>
            </a:r>
            <a:r>
              <a:rPr sz="900" spc="-5" dirty="0">
                <a:latin typeface="Arial"/>
                <a:cs typeface="Arial"/>
              </a:rPr>
              <a:t>niepełnosprawności,  </a:t>
            </a:r>
            <a:r>
              <a:rPr sz="900" dirty="0">
                <a:latin typeface="Arial"/>
                <a:cs typeface="Arial"/>
              </a:rPr>
              <a:t>ryzyku choroby, </a:t>
            </a:r>
            <a:r>
              <a:rPr sz="900" spc="-5" dirty="0">
                <a:latin typeface="Arial"/>
                <a:cs typeface="Arial"/>
              </a:rPr>
              <a:t>historii  </a:t>
            </a:r>
            <a:r>
              <a:rPr sz="900" dirty="0">
                <a:latin typeface="Arial"/>
                <a:cs typeface="Arial"/>
              </a:rPr>
              <a:t>medycznej, </a:t>
            </a:r>
            <a:r>
              <a:rPr sz="900" spc="-5" dirty="0">
                <a:latin typeface="Arial"/>
                <a:cs typeface="Arial"/>
              </a:rPr>
              <a:t>leczeniu  </a:t>
            </a:r>
            <a:r>
              <a:rPr sz="900" dirty="0">
                <a:latin typeface="Arial"/>
                <a:cs typeface="Arial"/>
              </a:rPr>
              <a:t>klinicznym </a:t>
            </a:r>
            <a:r>
              <a:rPr sz="900" spc="-5" dirty="0">
                <a:latin typeface="Arial"/>
                <a:cs typeface="Arial"/>
              </a:rPr>
              <a:t>lub </a:t>
            </a:r>
            <a:r>
              <a:rPr sz="900" dirty="0">
                <a:latin typeface="Arial"/>
                <a:cs typeface="Arial"/>
              </a:rPr>
              <a:t>stanie  fizjologicznym </a:t>
            </a:r>
            <a:r>
              <a:rPr sz="900" spc="-5" dirty="0">
                <a:latin typeface="Arial"/>
                <a:cs typeface="Arial"/>
              </a:rPr>
              <a:t>lub  biomedycznym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34297" y="1416221"/>
            <a:ext cx="1433830" cy="716915"/>
          </a:xfrm>
          <a:custGeom>
            <a:avLst/>
            <a:gdLst/>
            <a:ahLst/>
            <a:cxnLst/>
            <a:rect l="l" t="t" r="r" b="b"/>
            <a:pathLst>
              <a:path w="1433829" h="716914">
                <a:moveTo>
                  <a:pt x="1362075" y="0"/>
                </a:moveTo>
                <a:lnTo>
                  <a:pt x="71691" y="0"/>
                </a:lnTo>
                <a:lnTo>
                  <a:pt x="43784" y="5633"/>
                </a:lnTo>
                <a:lnTo>
                  <a:pt x="20996" y="20996"/>
                </a:lnTo>
                <a:lnTo>
                  <a:pt x="5633" y="43784"/>
                </a:lnTo>
                <a:lnTo>
                  <a:pt x="0" y="71691"/>
                </a:lnTo>
                <a:lnTo>
                  <a:pt x="0" y="645198"/>
                </a:lnTo>
                <a:lnTo>
                  <a:pt x="5633" y="673100"/>
                </a:lnTo>
                <a:lnTo>
                  <a:pt x="20996" y="695888"/>
                </a:lnTo>
                <a:lnTo>
                  <a:pt x="43784" y="711254"/>
                </a:lnTo>
                <a:lnTo>
                  <a:pt x="71691" y="716889"/>
                </a:lnTo>
                <a:lnTo>
                  <a:pt x="1362075" y="716889"/>
                </a:lnTo>
                <a:lnTo>
                  <a:pt x="1389982" y="711254"/>
                </a:lnTo>
                <a:lnTo>
                  <a:pt x="1412770" y="695888"/>
                </a:lnTo>
                <a:lnTo>
                  <a:pt x="1428133" y="673100"/>
                </a:lnTo>
                <a:lnTo>
                  <a:pt x="1433766" y="645198"/>
                </a:lnTo>
                <a:lnTo>
                  <a:pt x="1433766" y="71691"/>
                </a:lnTo>
                <a:lnTo>
                  <a:pt x="1428133" y="43784"/>
                </a:lnTo>
                <a:lnTo>
                  <a:pt x="1412770" y="20996"/>
                </a:lnTo>
                <a:lnTo>
                  <a:pt x="1389982" y="5633"/>
                </a:lnTo>
                <a:lnTo>
                  <a:pt x="1362075" y="0"/>
                </a:lnTo>
                <a:close/>
              </a:path>
            </a:pathLst>
          </a:custGeom>
          <a:solidFill>
            <a:srgbClr val="712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676185" y="1558544"/>
            <a:ext cx="1150620" cy="403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635" algn="ctr">
              <a:lnSpc>
                <a:spcPct val="87800"/>
              </a:lnSpc>
              <a:spcBef>
                <a:spcPts val="229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Dane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dotyczące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seksualności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lub  orientacji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seksualnej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77673" y="2133107"/>
            <a:ext cx="143510" cy="715645"/>
          </a:xfrm>
          <a:custGeom>
            <a:avLst/>
            <a:gdLst/>
            <a:ahLst/>
            <a:cxnLst/>
            <a:rect l="l" t="t" r="r" b="b"/>
            <a:pathLst>
              <a:path w="143509" h="715644">
                <a:moveTo>
                  <a:pt x="0" y="0"/>
                </a:moveTo>
                <a:lnTo>
                  <a:pt x="0" y="715345"/>
                </a:lnTo>
                <a:lnTo>
                  <a:pt x="143302" y="715345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21049" y="2312323"/>
            <a:ext cx="1147445" cy="1073150"/>
          </a:xfrm>
          <a:custGeom>
            <a:avLst/>
            <a:gdLst/>
            <a:ahLst/>
            <a:cxnLst/>
            <a:rect l="l" t="t" r="r" b="b"/>
            <a:pathLst>
              <a:path w="1147445" h="1073150">
                <a:moveTo>
                  <a:pt x="1039710" y="0"/>
                </a:moveTo>
                <a:lnTo>
                  <a:pt x="107302" y="0"/>
                </a:lnTo>
                <a:lnTo>
                  <a:pt x="65536" y="8432"/>
                </a:lnTo>
                <a:lnTo>
                  <a:pt x="31429" y="31429"/>
                </a:lnTo>
                <a:lnTo>
                  <a:pt x="8432" y="65536"/>
                </a:lnTo>
                <a:lnTo>
                  <a:pt x="0" y="107302"/>
                </a:lnTo>
                <a:lnTo>
                  <a:pt x="0" y="965682"/>
                </a:lnTo>
                <a:lnTo>
                  <a:pt x="8432" y="1007448"/>
                </a:lnTo>
                <a:lnTo>
                  <a:pt x="31429" y="1041555"/>
                </a:lnTo>
                <a:lnTo>
                  <a:pt x="65536" y="1064552"/>
                </a:lnTo>
                <a:lnTo>
                  <a:pt x="107302" y="1072984"/>
                </a:lnTo>
                <a:lnTo>
                  <a:pt x="1039710" y="1072984"/>
                </a:lnTo>
                <a:lnTo>
                  <a:pt x="1081476" y="1064552"/>
                </a:lnTo>
                <a:lnTo>
                  <a:pt x="1115583" y="1041555"/>
                </a:lnTo>
                <a:lnTo>
                  <a:pt x="1138580" y="1007448"/>
                </a:lnTo>
                <a:lnTo>
                  <a:pt x="1147013" y="965682"/>
                </a:lnTo>
                <a:lnTo>
                  <a:pt x="1147013" y="107302"/>
                </a:lnTo>
                <a:lnTo>
                  <a:pt x="1138580" y="65536"/>
                </a:lnTo>
                <a:lnTo>
                  <a:pt x="1115583" y="31429"/>
                </a:lnTo>
                <a:lnTo>
                  <a:pt x="1081476" y="8432"/>
                </a:lnTo>
                <a:lnTo>
                  <a:pt x="1039710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21049" y="2312328"/>
            <a:ext cx="1146810" cy="1072515"/>
          </a:xfrm>
          <a:custGeom>
            <a:avLst/>
            <a:gdLst/>
            <a:ahLst/>
            <a:cxnLst/>
            <a:rect l="l" t="t" r="r" b="b"/>
            <a:pathLst>
              <a:path w="1146809" h="1072514">
                <a:moveTo>
                  <a:pt x="0" y="107243"/>
                </a:moveTo>
                <a:lnTo>
                  <a:pt x="8427" y="65499"/>
                </a:lnTo>
                <a:lnTo>
                  <a:pt x="31410" y="31410"/>
                </a:lnTo>
                <a:lnTo>
                  <a:pt x="65499" y="8427"/>
                </a:lnTo>
                <a:lnTo>
                  <a:pt x="107242" y="0"/>
                </a:lnTo>
                <a:lnTo>
                  <a:pt x="1039182" y="0"/>
                </a:lnTo>
                <a:lnTo>
                  <a:pt x="1080926" y="8427"/>
                </a:lnTo>
                <a:lnTo>
                  <a:pt x="1115015" y="31410"/>
                </a:lnTo>
                <a:lnTo>
                  <a:pt x="1137998" y="65499"/>
                </a:lnTo>
                <a:lnTo>
                  <a:pt x="1146426" y="107243"/>
                </a:lnTo>
                <a:lnTo>
                  <a:pt x="1146426" y="965188"/>
                </a:lnTo>
                <a:lnTo>
                  <a:pt x="1137998" y="1006932"/>
                </a:lnTo>
                <a:lnTo>
                  <a:pt x="1115015" y="1041020"/>
                </a:lnTo>
                <a:lnTo>
                  <a:pt x="1080926" y="1064004"/>
                </a:lnTo>
                <a:lnTo>
                  <a:pt x="1039182" y="1072431"/>
                </a:lnTo>
                <a:lnTo>
                  <a:pt x="107242" y="1072431"/>
                </a:lnTo>
                <a:lnTo>
                  <a:pt x="65499" y="1064004"/>
                </a:lnTo>
                <a:lnTo>
                  <a:pt x="31410" y="1041020"/>
                </a:lnTo>
                <a:lnTo>
                  <a:pt x="8427" y="1006932"/>
                </a:lnTo>
                <a:lnTo>
                  <a:pt x="0" y="965188"/>
                </a:lnTo>
                <a:lnTo>
                  <a:pt x="0" y="107243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57687" y="2396744"/>
            <a:ext cx="1073785" cy="8731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60350" marR="252729" algn="ctr">
              <a:lnSpc>
                <a:spcPts val="1010"/>
              </a:lnSpc>
              <a:spcBef>
                <a:spcPts val="190"/>
              </a:spcBef>
            </a:pPr>
            <a:r>
              <a:rPr sz="900" dirty="0">
                <a:latin typeface="Arial"/>
                <a:cs typeface="Arial"/>
              </a:rPr>
              <a:t>Informacja  o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orientacji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780"/>
              </a:lnSpc>
            </a:pPr>
            <a:r>
              <a:rPr sz="900" dirty="0">
                <a:latin typeface="Arial"/>
                <a:cs typeface="Arial"/>
              </a:rPr>
              <a:t>seksualnej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dane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ct val="85900"/>
              </a:lnSpc>
              <a:spcBef>
                <a:spcPts val="70"/>
              </a:spcBef>
            </a:pPr>
            <a:r>
              <a:rPr sz="900" spc="-5" dirty="0">
                <a:latin typeface="Arial"/>
                <a:cs typeface="Arial"/>
              </a:rPr>
              <a:t>osoby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(deklarowanie  się </a:t>
            </a:r>
            <a:r>
              <a:rPr sz="900" spc="-5" dirty="0">
                <a:latin typeface="Arial"/>
                <a:cs typeface="Arial"/>
              </a:rPr>
              <a:t>jako np. hetero-,  </a:t>
            </a:r>
            <a:r>
              <a:rPr sz="900" dirty="0">
                <a:latin typeface="Arial"/>
                <a:cs typeface="Arial"/>
              </a:rPr>
              <a:t>homo- </a:t>
            </a:r>
            <a:r>
              <a:rPr sz="900" spc="-5" dirty="0">
                <a:latin typeface="Arial"/>
                <a:cs typeface="Arial"/>
              </a:rPr>
              <a:t>lub  biseksualista)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77673" y="2133107"/>
            <a:ext cx="143510" cy="2002789"/>
          </a:xfrm>
          <a:custGeom>
            <a:avLst/>
            <a:gdLst/>
            <a:ahLst/>
            <a:cxnLst/>
            <a:rect l="l" t="t" r="r" b="b"/>
            <a:pathLst>
              <a:path w="143509" h="2002789">
                <a:moveTo>
                  <a:pt x="0" y="0"/>
                </a:moveTo>
                <a:lnTo>
                  <a:pt x="0" y="2002384"/>
                </a:lnTo>
                <a:lnTo>
                  <a:pt x="143302" y="2002384"/>
                </a:lnTo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1049" y="3564523"/>
            <a:ext cx="1147445" cy="1144270"/>
          </a:xfrm>
          <a:custGeom>
            <a:avLst/>
            <a:gdLst/>
            <a:ahLst/>
            <a:cxnLst/>
            <a:rect l="l" t="t" r="r" b="b"/>
            <a:pathLst>
              <a:path w="1147445" h="1144270">
                <a:moveTo>
                  <a:pt x="1032611" y="0"/>
                </a:moveTo>
                <a:lnTo>
                  <a:pt x="114401" y="0"/>
                </a:lnTo>
                <a:lnTo>
                  <a:pt x="69871" y="8990"/>
                </a:lnTo>
                <a:lnTo>
                  <a:pt x="33507" y="33507"/>
                </a:lnTo>
                <a:lnTo>
                  <a:pt x="8990" y="69871"/>
                </a:lnTo>
                <a:lnTo>
                  <a:pt x="0" y="114401"/>
                </a:lnTo>
                <a:lnTo>
                  <a:pt x="0" y="1029576"/>
                </a:lnTo>
                <a:lnTo>
                  <a:pt x="8990" y="1074106"/>
                </a:lnTo>
                <a:lnTo>
                  <a:pt x="33507" y="1110470"/>
                </a:lnTo>
                <a:lnTo>
                  <a:pt x="69871" y="1134987"/>
                </a:lnTo>
                <a:lnTo>
                  <a:pt x="114401" y="1143977"/>
                </a:lnTo>
                <a:lnTo>
                  <a:pt x="1032611" y="1143977"/>
                </a:lnTo>
                <a:lnTo>
                  <a:pt x="1077141" y="1134987"/>
                </a:lnTo>
                <a:lnTo>
                  <a:pt x="1113505" y="1110470"/>
                </a:lnTo>
                <a:lnTo>
                  <a:pt x="1138022" y="1074106"/>
                </a:lnTo>
                <a:lnTo>
                  <a:pt x="1147013" y="1029576"/>
                </a:lnTo>
                <a:lnTo>
                  <a:pt x="1147013" y="114401"/>
                </a:lnTo>
                <a:lnTo>
                  <a:pt x="1138022" y="69871"/>
                </a:lnTo>
                <a:lnTo>
                  <a:pt x="1113505" y="33507"/>
                </a:lnTo>
                <a:lnTo>
                  <a:pt x="1077141" y="8990"/>
                </a:lnTo>
                <a:lnTo>
                  <a:pt x="1032611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21049" y="3564526"/>
            <a:ext cx="1146810" cy="1143635"/>
          </a:xfrm>
          <a:custGeom>
            <a:avLst/>
            <a:gdLst/>
            <a:ahLst/>
            <a:cxnLst/>
            <a:rect l="l" t="t" r="r" b="b"/>
            <a:pathLst>
              <a:path w="1146809" h="1143635">
                <a:moveTo>
                  <a:pt x="0" y="114339"/>
                </a:moveTo>
                <a:lnTo>
                  <a:pt x="8985" y="69833"/>
                </a:lnTo>
                <a:lnTo>
                  <a:pt x="33489" y="33489"/>
                </a:lnTo>
                <a:lnTo>
                  <a:pt x="69833" y="8985"/>
                </a:lnTo>
                <a:lnTo>
                  <a:pt x="114339" y="0"/>
                </a:lnTo>
                <a:lnTo>
                  <a:pt x="1032086" y="0"/>
                </a:lnTo>
                <a:lnTo>
                  <a:pt x="1076592" y="8985"/>
                </a:lnTo>
                <a:lnTo>
                  <a:pt x="1112936" y="33489"/>
                </a:lnTo>
                <a:lnTo>
                  <a:pt x="1137440" y="69833"/>
                </a:lnTo>
                <a:lnTo>
                  <a:pt x="1146426" y="114339"/>
                </a:lnTo>
                <a:lnTo>
                  <a:pt x="1146426" y="1029048"/>
                </a:lnTo>
                <a:lnTo>
                  <a:pt x="1137440" y="1073554"/>
                </a:lnTo>
                <a:lnTo>
                  <a:pt x="1112936" y="1109899"/>
                </a:lnTo>
                <a:lnTo>
                  <a:pt x="1076592" y="1134403"/>
                </a:lnTo>
                <a:lnTo>
                  <a:pt x="1032086" y="1143388"/>
                </a:lnTo>
                <a:lnTo>
                  <a:pt x="114339" y="1143388"/>
                </a:lnTo>
                <a:lnTo>
                  <a:pt x="69833" y="1134403"/>
                </a:lnTo>
                <a:lnTo>
                  <a:pt x="33489" y="1109899"/>
                </a:lnTo>
                <a:lnTo>
                  <a:pt x="8985" y="1073554"/>
                </a:lnTo>
                <a:lnTo>
                  <a:pt x="0" y="1029048"/>
                </a:lnTo>
                <a:lnTo>
                  <a:pt x="0" y="114339"/>
                </a:lnTo>
                <a:close/>
              </a:path>
            </a:pathLst>
          </a:custGeom>
          <a:ln w="25387">
            <a:solidFill>
              <a:srgbClr val="E8C5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978419" y="3920744"/>
            <a:ext cx="832485" cy="403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635" algn="ctr">
              <a:lnSpc>
                <a:spcPct val="87800"/>
              </a:lnSpc>
              <a:spcBef>
                <a:spcPts val="229"/>
              </a:spcBef>
            </a:pPr>
            <a:r>
              <a:rPr sz="900" dirty="0">
                <a:latin typeface="Arial"/>
                <a:cs typeface="Arial"/>
              </a:rPr>
              <a:t>Informacja  </a:t>
            </a:r>
            <a:r>
              <a:rPr sz="900" spc="-5" dirty="0">
                <a:latin typeface="Arial"/>
                <a:cs typeface="Arial"/>
              </a:rPr>
              <a:t>dotycząca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życia  seksualnego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4338" y="1187377"/>
          <a:ext cx="7702550" cy="4992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1356">
                <a:tc>
                  <a:txBody>
                    <a:bodyPr/>
                    <a:lstStyle/>
                    <a:p>
                      <a:pPr marL="354330" marR="60960" indent="-285750" algn="just">
                        <a:lnSpc>
                          <a:spcPct val="114599"/>
                        </a:lnSpc>
                        <a:spcBef>
                          <a:spcPts val="384"/>
                        </a:spcBef>
                        <a:buFont typeface="Wingdings"/>
                        <a:buChar char=""/>
                        <a:tabLst>
                          <a:tab pos="35433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Zasada podejścia opartego na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ryzyku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uzależnia sposób realizacji obowiązków  nałożonych na administratora od charakteru, zakresu, kontekstu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celów  przetwarzania danych oraz od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praw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wolności osób,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dotyczą,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także ryzyka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interesów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administratora.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622">
                <a:tc>
                  <a:txBody>
                    <a:bodyPr/>
                    <a:lstStyle/>
                    <a:p>
                      <a:pPr marL="354330" marR="61594" indent="-285750" algn="just">
                        <a:lnSpc>
                          <a:spcPct val="114599"/>
                        </a:lnSpc>
                        <a:spcBef>
                          <a:spcPts val="810"/>
                        </a:spcBef>
                        <a:buFont typeface="Wingdings"/>
                        <a:buChar char=""/>
                        <a:tabLst>
                          <a:tab pos="354330" algn="l"/>
                        </a:tabLst>
                      </a:pPr>
                      <a:r>
                        <a:rPr sz="1600" i="1" spc="-5" dirty="0">
                          <a:latin typeface="Arial"/>
                          <a:cs typeface="Arial"/>
                        </a:rPr>
                        <a:t>Kluczowym elementem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procesie zarządzania ryzykiem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organizacji jest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też 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włączenie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ten proces wszystkich pracowników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i="1" spc="-5" dirty="0">
                          <a:latin typeface="Arial"/>
                          <a:cs typeface="Arial"/>
                        </a:rPr>
                        <a:t>ścisła współpraca  </a:t>
                      </a:r>
                      <a:r>
                        <a:rPr sz="1600" b="1" i="1" dirty="0">
                          <a:latin typeface="Arial"/>
                          <a:cs typeface="Arial"/>
                        </a:rPr>
                        <a:t>z nimi.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Pracownicy stanowią cenne źródło informacji, jeżeli chodzi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określanie  źródeł ryzyka.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tego powodu warto stworzyć dla nich efektywną ścieżkę służącą  zgłaszaniu wszystkich zauważonych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w tym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zakresie </a:t>
                      </a:r>
                      <a:r>
                        <a:rPr sz="1600" i="1" spc="-15" dirty="0">
                          <a:latin typeface="Arial"/>
                          <a:cs typeface="Arial"/>
                        </a:rPr>
                        <a:t>problemów,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w tym 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naruszeń, oraz propozycji rozwiązań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(Poradnik RODO. Podejście oparte na  ryzyku. Część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445">
                <a:tc>
                  <a:txBody>
                    <a:bodyPr/>
                    <a:lstStyle/>
                    <a:p>
                      <a:pPr marL="354330" marR="60960" indent="-285750" algn="just">
                        <a:lnSpc>
                          <a:spcPct val="114399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35433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RODO nie wskazuje konkretnej metody przeprowadzania oceny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tym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zakresie.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Każdy podmiot musi dokonywać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jej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samodzielnie, uwzględniając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wiele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specyficznych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dla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niego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czynników,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takich jak: wielkość, struktura  organizacyjna, możliwości techniczne czy zakres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rodzaj danych oraz cel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przetwarzania.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20688" y="473646"/>
            <a:ext cx="7703184" cy="650875"/>
          </a:xfrm>
          <a:custGeom>
            <a:avLst/>
            <a:gdLst/>
            <a:ahLst/>
            <a:cxnLst/>
            <a:rect l="l" t="t" r="r" b="b"/>
            <a:pathLst>
              <a:path w="7703184" h="650875">
                <a:moveTo>
                  <a:pt x="7594159" y="0"/>
                </a:moveTo>
                <a:lnTo>
                  <a:pt x="108463" y="0"/>
                </a:lnTo>
                <a:lnTo>
                  <a:pt x="66244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3"/>
                </a:lnTo>
                <a:lnTo>
                  <a:pt x="8523" y="584523"/>
                </a:lnTo>
                <a:lnTo>
                  <a:pt x="31768" y="618999"/>
                </a:lnTo>
                <a:lnTo>
                  <a:pt x="66244" y="642244"/>
                </a:lnTo>
                <a:lnTo>
                  <a:pt x="108463" y="650768"/>
                </a:lnTo>
                <a:lnTo>
                  <a:pt x="7594159" y="650768"/>
                </a:lnTo>
                <a:lnTo>
                  <a:pt x="7636378" y="642244"/>
                </a:lnTo>
                <a:lnTo>
                  <a:pt x="7670855" y="618999"/>
                </a:lnTo>
                <a:lnTo>
                  <a:pt x="7694100" y="584523"/>
                </a:lnTo>
                <a:lnTo>
                  <a:pt x="7702623" y="542303"/>
                </a:lnTo>
                <a:lnTo>
                  <a:pt x="7702623" y="108464"/>
                </a:lnTo>
                <a:lnTo>
                  <a:pt x="7694100" y="66245"/>
                </a:lnTo>
                <a:lnTo>
                  <a:pt x="7670855" y="31768"/>
                </a:lnTo>
                <a:lnTo>
                  <a:pt x="7636378" y="8523"/>
                </a:lnTo>
                <a:lnTo>
                  <a:pt x="7594159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688" y="473646"/>
            <a:ext cx="7703184" cy="650875"/>
          </a:xfrm>
          <a:custGeom>
            <a:avLst/>
            <a:gdLst/>
            <a:ahLst/>
            <a:cxnLst/>
            <a:rect l="l" t="t" r="r" b="b"/>
            <a:pathLst>
              <a:path w="7703184" h="650875">
                <a:moveTo>
                  <a:pt x="0" y="108464"/>
                </a:moveTo>
                <a:lnTo>
                  <a:pt x="8523" y="66244"/>
                </a:lnTo>
                <a:lnTo>
                  <a:pt x="31768" y="31768"/>
                </a:lnTo>
                <a:lnTo>
                  <a:pt x="66244" y="8523"/>
                </a:lnTo>
                <a:lnTo>
                  <a:pt x="108463" y="0"/>
                </a:lnTo>
                <a:lnTo>
                  <a:pt x="7594160" y="0"/>
                </a:lnTo>
                <a:lnTo>
                  <a:pt x="7636379" y="8523"/>
                </a:lnTo>
                <a:lnTo>
                  <a:pt x="7670855" y="31768"/>
                </a:lnTo>
                <a:lnTo>
                  <a:pt x="7694100" y="66244"/>
                </a:lnTo>
                <a:lnTo>
                  <a:pt x="7702624" y="108464"/>
                </a:lnTo>
                <a:lnTo>
                  <a:pt x="7702624" y="542303"/>
                </a:lnTo>
                <a:lnTo>
                  <a:pt x="7694100" y="584523"/>
                </a:lnTo>
                <a:lnTo>
                  <a:pt x="7670855" y="618999"/>
                </a:lnTo>
                <a:lnTo>
                  <a:pt x="7636379" y="642244"/>
                </a:lnTo>
                <a:lnTo>
                  <a:pt x="7594160" y="650768"/>
                </a:lnTo>
                <a:lnTo>
                  <a:pt x="108463" y="650768"/>
                </a:lnTo>
                <a:lnTo>
                  <a:pt x="66244" y="642244"/>
                </a:lnTo>
                <a:lnTo>
                  <a:pt x="31768" y="618999"/>
                </a:lnTo>
                <a:lnTo>
                  <a:pt x="8523" y="584523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5955" y="605028"/>
            <a:ext cx="40627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PODEJŚCIE </a:t>
            </a:r>
            <a:r>
              <a:rPr i="0" spc="-35" dirty="0">
                <a:latin typeface="Arial"/>
                <a:cs typeface="Arial"/>
              </a:rPr>
              <a:t>OPARTE </a:t>
            </a:r>
            <a:r>
              <a:rPr i="0" dirty="0">
                <a:latin typeface="Arial"/>
                <a:cs typeface="Arial"/>
              </a:rPr>
              <a:t>NA</a:t>
            </a:r>
            <a:r>
              <a:rPr i="0" spc="-12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RYZYKU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546" y="669035"/>
            <a:ext cx="8304907" cy="32188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815" marR="5080" algn="ctr">
              <a:lnSpc>
                <a:spcPts val="2110"/>
              </a:lnSpc>
              <a:spcBef>
                <a:spcPts val="409"/>
              </a:spcBef>
              <a:tabLst>
                <a:tab pos="1682750" algn="l"/>
                <a:tab pos="2855595" algn="l"/>
                <a:tab pos="3238500" algn="l"/>
                <a:tab pos="3621404" algn="l"/>
                <a:tab pos="5095875" algn="l"/>
                <a:tab pos="6894195" algn="l"/>
              </a:tabLst>
            </a:pPr>
            <a:r>
              <a:rPr dirty="0"/>
              <a:t>P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IT</a:t>
            </a:r>
            <a:r>
              <a:rPr dirty="0"/>
              <a:t>YKA</a:t>
            </a:r>
            <a:r>
              <a:rPr lang="pl-PL" dirty="0"/>
              <a:t> </a:t>
            </a:r>
            <a:r>
              <a:rPr dirty="0"/>
              <a:t>D</a:t>
            </a:r>
            <a:r>
              <a:rPr spc="-5" dirty="0"/>
              <a:t>OT</a:t>
            </a:r>
            <a:r>
              <a:rPr dirty="0"/>
              <a:t>YC</a:t>
            </a:r>
            <a:r>
              <a:rPr spc="-5" dirty="0"/>
              <a:t>Z</a:t>
            </a:r>
            <a:r>
              <a:rPr dirty="0"/>
              <a:t>ĄCA	NARUS</a:t>
            </a:r>
            <a:r>
              <a:rPr spc="-5" dirty="0"/>
              <a:t>Z</a:t>
            </a:r>
            <a:r>
              <a:rPr dirty="0"/>
              <a:t>EŃ </a:t>
            </a:r>
            <a:r>
              <a:rPr i="1" dirty="0"/>
              <a:t> </a:t>
            </a:r>
            <a:r>
              <a:rPr i="1" spc="-5" dirty="0"/>
              <a:t>OCHRONY</a:t>
            </a:r>
            <a:r>
              <a:rPr i="1" spc="-50" dirty="0"/>
              <a:t> </a:t>
            </a:r>
            <a:r>
              <a:rPr i="1"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93654"/>
              </p:ext>
            </p:extLst>
          </p:nvPr>
        </p:nvGraphicFramePr>
        <p:xfrm>
          <a:off x="349910" y="1389477"/>
          <a:ext cx="8462010" cy="5123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9400"/>
                        </a:lnSpc>
                        <a:spcBef>
                          <a:spcPts val="8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Administrator dokumentuje wszelkie naruszenia ochrony danych osobowych,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tym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okoliczności takiego naruszenia, jego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skutki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oraz środki zaradcze podjęte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celu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zminimalizowania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jego ewentualnych negatywnych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skutków.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ct val="125000"/>
                        </a:lnSpc>
                        <a:spcBef>
                          <a:spcPts val="4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Każda osoba,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poweźmie wiadomość,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mogło dojść do naruszenia ochrony  danych osobowych,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powinna niezwłocznie zawiadomić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tym</a:t>
                      </a:r>
                      <a:r>
                        <a:rPr sz="16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14999"/>
                        </a:lnSpc>
                        <a:spcBef>
                          <a:spcPts val="869"/>
                        </a:spcBef>
                        <a:tabLst>
                          <a:tab pos="485775" algn="l"/>
                          <a:tab pos="1151890" algn="l"/>
                          <a:tab pos="2145030" algn="l"/>
                          <a:tab pos="2642870" algn="l"/>
                          <a:tab pos="3048635" algn="l"/>
                          <a:tab pos="3611879" algn="l"/>
                          <a:tab pos="4289425" algn="l"/>
                          <a:tab pos="5663565" algn="l"/>
                          <a:tab pos="6296025" algn="l"/>
                          <a:tab pos="7219315" algn="l"/>
                          <a:tab pos="7412355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	cz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rzy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	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nne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j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upo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j	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Administratora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osoba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zgłaszająca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powinna: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marR="83820" indent="-342900">
                        <a:lnSpc>
                          <a:spcPct val="113700"/>
                        </a:lnSpc>
                        <a:spcBef>
                          <a:spcPts val="625"/>
                        </a:spcBef>
                        <a:buAutoNum type="alphaLcParenR"/>
                        <a:tabLst>
                          <a:tab pos="433705" algn="l"/>
                          <a:tab pos="434340" algn="l"/>
                          <a:tab pos="497649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niezwłocznie  podjąć  czynności </a:t>
                      </a:r>
                      <a:r>
                        <a:rPr sz="16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niezbędne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	powstrzymania niepożądanych  skutków naruszenia ochrony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danych;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lphaLcParenR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ile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możliwe, ustalić przyczyny, lub sprawców zaistniałego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zdarzenia;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marR="85090" indent="-342900">
                        <a:lnSpc>
                          <a:spcPct val="113700"/>
                        </a:lnSpc>
                        <a:spcBef>
                          <a:spcPts val="25"/>
                        </a:spcBef>
                        <a:buAutoNum type="alphaLcParenR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zaniechać dalszych planowanych przedsięwzięć,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wiążą się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zaistniałym  naruszeniem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mogą utrudnić jego udokumentowanie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analizę;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85"/>
                        </a:spcBef>
                        <a:buAutoNum type="alphaLcParenR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wstępnie udokumentować zaistniałe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naruszenie;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lphaLcParenR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nie opuszczać bez uzasadnionej potrzeby miejsca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zdarzenia;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arenR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miarę możliwości ograniczyć dostęp do danych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279" y="494167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8100453" y="0"/>
                </a:moveTo>
                <a:lnTo>
                  <a:pt x="108470" y="0"/>
                </a:lnTo>
                <a:lnTo>
                  <a:pt x="66249" y="8524"/>
                </a:lnTo>
                <a:lnTo>
                  <a:pt x="31770" y="31770"/>
                </a:lnTo>
                <a:lnTo>
                  <a:pt x="8524" y="66249"/>
                </a:lnTo>
                <a:lnTo>
                  <a:pt x="0" y="108470"/>
                </a:lnTo>
                <a:lnTo>
                  <a:pt x="0" y="542302"/>
                </a:lnTo>
                <a:lnTo>
                  <a:pt x="8524" y="584524"/>
                </a:lnTo>
                <a:lnTo>
                  <a:pt x="31770" y="619002"/>
                </a:lnTo>
                <a:lnTo>
                  <a:pt x="66249" y="642249"/>
                </a:lnTo>
                <a:lnTo>
                  <a:pt x="108470" y="650773"/>
                </a:lnTo>
                <a:lnTo>
                  <a:pt x="8100453" y="650773"/>
                </a:lnTo>
                <a:lnTo>
                  <a:pt x="8142667" y="642249"/>
                </a:lnTo>
                <a:lnTo>
                  <a:pt x="8177142" y="619002"/>
                </a:lnTo>
                <a:lnTo>
                  <a:pt x="8200387" y="584524"/>
                </a:lnTo>
                <a:lnTo>
                  <a:pt x="8208911" y="542302"/>
                </a:lnTo>
                <a:lnTo>
                  <a:pt x="8208911" y="108470"/>
                </a:lnTo>
                <a:lnTo>
                  <a:pt x="8200387" y="66249"/>
                </a:lnTo>
                <a:lnTo>
                  <a:pt x="8177142" y="31770"/>
                </a:lnTo>
                <a:lnTo>
                  <a:pt x="8142667" y="8524"/>
                </a:lnTo>
                <a:lnTo>
                  <a:pt x="8100453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217" y="623315"/>
            <a:ext cx="777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KLASYFIKACJA NARUSZEŃ </a:t>
            </a:r>
            <a:r>
              <a:rPr b="1" i="0" dirty="0">
                <a:latin typeface="Arial"/>
                <a:cs typeface="Arial"/>
              </a:rPr>
              <a:t>OCHRONY </a:t>
            </a:r>
            <a:r>
              <a:rPr b="1" i="0" spc="-5" dirty="0">
                <a:latin typeface="Arial"/>
                <a:cs typeface="Arial"/>
              </a:rPr>
              <a:t>DANYCH</a:t>
            </a:r>
            <a:r>
              <a:rPr b="1" i="0" spc="-195" dirty="0">
                <a:latin typeface="Arial"/>
                <a:cs typeface="Arial"/>
              </a:rPr>
              <a:t> </a:t>
            </a:r>
            <a:r>
              <a:rPr b="1" i="0" dirty="0">
                <a:latin typeface="Arial"/>
                <a:cs typeface="Arial"/>
              </a:rPr>
              <a:t>OSOBOWYCH</a:t>
            </a:r>
          </a:p>
        </p:txBody>
      </p:sp>
      <p:sp>
        <p:nvSpPr>
          <p:cNvPr id="4" name="object 4"/>
          <p:cNvSpPr/>
          <p:nvPr/>
        </p:nvSpPr>
        <p:spPr>
          <a:xfrm>
            <a:off x="394284" y="1159128"/>
            <a:ext cx="2808605" cy="1475740"/>
          </a:xfrm>
          <a:custGeom>
            <a:avLst/>
            <a:gdLst/>
            <a:ahLst/>
            <a:cxnLst/>
            <a:rect l="l" t="t" r="r" b="b"/>
            <a:pathLst>
              <a:path w="2808605" h="1475739">
                <a:moveTo>
                  <a:pt x="0" y="1475460"/>
                </a:moveTo>
                <a:lnTo>
                  <a:pt x="2808312" y="1475460"/>
                </a:lnTo>
                <a:lnTo>
                  <a:pt x="2808312" y="0"/>
                </a:lnTo>
                <a:lnTo>
                  <a:pt x="0" y="0"/>
                </a:lnTo>
                <a:lnTo>
                  <a:pt x="0" y="147546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2597" y="1159128"/>
            <a:ext cx="5400675" cy="1475740"/>
          </a:xfrm>
          <a:custGeom>
            <a:avLst/>
            <a:gdLst/>
            <a:ahLst/>
            <a:cxnLst/>
            <a:rect l="l" t="t" r="r" b="b"/>
            <a:pathLst>
              <a:path w="5400675" h="1475739">
                <a:moveTo>
                  <a:pt x="0" y="1475460"/>
                </a:moveTo>
                <a:lnTo>
                  <a:pt x="5400598" y="1475460"/>
                </a:lnTo>
                <a:lnTo>
                  <a:pt x="5400598" y="0"/>
                </a:lnTo>
                <a:lnTo>
                  <a:pt x="0" y="0"/>
                </a:lnTo>
                <a:lnTo>
                  <a:pt x="0" y="147546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284" y="2634589"/>
            <a:ext cx="8209280" cy="3749040"/>
          </a:xfrm>
          <a:custGeom>
            <a:avLst/>
            <a:gdLst/>
            <a:ahLst/>
            <a:cxnLst/>
            <a:rect l="l" t="t" r="r" b="b"/>
            <a:pathLst>
              <a:path w="8209280" h="3749040">
                <a:moveTo>
                  <a:pt x="0" y="3749040"/>
                </a:moveTo>
                <a:lnTo>
                  <a:pt x="8208911" y="3749040"/>
                </a:lnTo>
                <a:lnTo>
                  <a:pt x="8208911" y="0"/>
                </a:lnTo>
                <a:lnTo>
                  <a:pt x="0" y="0"/>
                </a:lnTo>
                <a:lnTo>
                  <a:pt x="0" y="374904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1158" y="1152775"/>
            <a:ext cx="0" cy="1487805"/>
          </a:xfrm>
          <a:custGeom>
            <a:avLst/>
            <a:gdLst/>
            <a:ahLst/>
            <a:cxnLst/>
            <a:rect l="l" t="t" r="r" b="b"/>
            <a:pathLst>
              <a:path h="1487805">
                <a:moveTo>
                  <a:pt x="0" y="0"/>
                </a:moveTo>
                <a:lnTo>
                  <a:pt x="0" y="1487406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932" y="2633835"/>
            <a:ext cx="8217534" cy="0"/>
          </a:xfrm>
          <a:custGeom>
            <a:avLst/>
            <a:gdLst/>
            <a:ahLst/>
            <a:cxnLst/>
            <a:rect l="l" t="t" r="r" b="b"/>
            <a:pathLst>
              <a:path w="8217534">
                <a:moveTo>
                  <a:pt x="0" y="0"/>
                </a:moveTo>
                <a:lnTo>
                  <a:pt x="8217419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278" y="1152775"/>
            <a:ext cx="0" cy="5234940"/>
          </a:xfrm>
          <a:custGeom>
            <a:avLst/>
            <a:gdLst/>
            <a:ahLst/>
            <a:cxnLst/>
            <a:rect l="l" t="t" r="r" b="b"/>
            <a:pathLst>
              <a:path h="5234940">
                <a:moveTo>
                  <a:pt x="0" y="0"/>
                </a:moveTo>
                <a:lnTo>
                  <a:pt x="0" y="523453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9004" y="1152775"/>
            <a:ext cx="0" cy="5234940"/>
          </a:xfrm>
          <a:custGeom>
            <a:avLst/>
            <a:gdLst/>
            <a:ahLst/>
            <a:cxnLst/>
            <a:rect l="l" t="t" r="r" b="b"/>
            <a:pathLst>
              <a:path h="5234940">
                <a:moveTo>
                  <a:pt x="0" y="0"/>
                </a:moveTo>
                <a:lnTo>
                  <a:pt x="0" y="523453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932" y="1159122"/>
            <a:ext cx="8217534" cy="0"/>
          </a:xfrm>
          <a:custGeom>
            <a:avLst/>
            <a:gdLst/>
            <a:ahLst/>
            <a:cxnLst/>
            <a:rect l="l" t="t" r="r" b="b"/>
            <a:pathLst>
              <a:path w="8217534">
                <a:moveTo>
                  <a:pt x="0" y="0"/>
                </a:moveTo>
                <a:lnTo>
                  <a:pt x="8217419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932" y="6380963"/>
            <a:ext cx="8217534" cy="0"/>
          </a:xfrm>
          <a:custGeom>
            <a:avLst/>
            <a:gdLst/>
            <a:ahLst/>
            <a:cxnLst/>
            <a:rect l="l" t="t" r="r" b="b"/>
            <a:pathLst>
              <a:path w="8217534">
                <a:moveTo>
                  <a:pt x="0" y="0"/>
                </a:moveTo>
                <a:lnTo>
                  <a:pt x="8217419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0821" y="1640332"/>
            <a:ext cx="243522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7945" marR="5080" indent="-55880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NARUSZENIE OCHRONY  DANYCH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5590" y="1245108"/>
            <a:ext cx="50558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naruszenie bezpieczeństwa prowadzące do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przypadkowego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lub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niezgodnego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prawem zniszczenia, utracenia,  zmodyfikowania,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nieuprawnionego ujawnienia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lub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nieuprawnionego dostępu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danych osobowych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przesyłanych, przechowywanych lub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inny sposób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przetwarzanych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2906" y="2852549"/>
            <a:ext cx="2018664" cy="1348740"/>
          </a:xfrm>
          <a:custGeom>
            <a:avLst/>
            <a:gdLst/>
            <a:ahLst/>
            <a:cxnLst/>
            <a:rect l="l" t="t" r="r" b="b"/>
            <a:pathLst>
              <a:path w="2018664" h="1348739">
                <a:moveTo>
                  <a:pt x="1793532" y="0"/>
                </a:moveTo>
                <a:lnTo>
                  <a:pt x="224739" y="0"/>
                </a:lnTo>
                <a:lnTo>
                  <a:pt x="179447" y="4566"/>
                </a:lnTo>
                <a:lnTo>
                  <a:pt x="137261" y="17661"/>
                </a:lnTo>
                <a:lnTo>
                  <a:pt x="99086" y="38382"/>
                </a:lnTo>
                <a:lnTo>
                  <a:pt x="65825" y="65825"/>
                </a:lnTo>
                <a:lnTo>
                  <a:pt x="38382" y="99086"/>
                </a:lnTo>
                <a:lnTo>
                  <a:pt x="17661" y="137261"/>
                </a:lnTo>
                <a:lnTo>
                  <a:pt x="4566" y="179447"/>
                </a:lnTo>
                <a:lnTo>
                  <a:pt x="0" y="224739"/>
                </a:lnTo>
                <a:lnTo>
                  <a:pt x="0" y="1123696"/>
                </a:lnTo>
                <a:lnTo>
                  <a:pt x="4566" y="1168987"/>
                </a:lnTo>
                <a:lnTo>
                  <a:pt x="17661" y="1211173"/>
                </a:lnTo>
                <a:lnTo>
                  <a:pt x="38382" y="1249348"/>
                </a:lnTo>
                <a:lnTo>
                  <a:pt x="65825" y="1282609"/>
                </a:lnTo>
                <a:lnTo>
                  <a:pt x="99086" y="1310052"/>
                </a:lnTo>
                <a:lnTo>
                  <a:pt x="137261" y="1330773"/>
                </a:lnTo>
                <a:lnTo>
                  <a:pt x="179447" y="1343869"/>
                </a:lnTo>
                <a:lnTo>
                  <a:pt x="224739" y="1348435"/>
                </a:lnTo>
                <a:lnTo>
                  <a:pt x="1793532" y="1348435"/>
                </a:lnTo>
                <a:lnTo>
                  <a:pt x="1838824" y="1343869"/>
                </a:lnTo>
                <a:lnTo>
                  <a:pt x="1881009" y="1330773"/>
                </a:lnTo>
                <a:lnTo>
                  <a:pt x="1919184" y="1310052"/>
                </a:lnTo>
                <a:lnTo>
                  <a:pt x="1952445" y="1282609"/>
                </a:lnTo>
                <a:lnTo>
                  <a:pt x="1979888" y="1249348"/>
                </a:lnTo>
                <a:lnTo>
                  <a:pt x="2000609" y="1211173"/>
                </a:lnTo>
                <a:lnTo>
                  <a:pt x="2013705" y="1168987"/>
                </a:lnTo>
                <a:lnTo>
                  <a:pt x="2018271" y="1123696"/>
                </a:lnTo>
                <a:lnTo>
                  <a:pt x="2018271" y="224739"/>
                </a:lnTo>
                <a:lnTo>
                  <a:pt x="2013705" y="179447"/>
                </a:lnTo>
                <a:lnTo>
                  <a:pt x="2000609" y="137261"/>
                </a:lnTo>
                <a:lnTo>
                  <a:pt x="1979888" y="99086"/>
                </a:lnTo>
                <a:lnTo>
                  <a:pt x="1952445" y="65825"/>
                </a:lnTo>
                <a:lnTo>
                  <a:pt x="1919184" y="38382"/>
                </a:lnTo>
                <a:lnTo>
                  <a:pt x="1881009" y="17661"/>
                </a:lnTo>
                <a:lnTo>
                  <a:pt x="1838824" y="4566"/>
                </a:lnTo>
                <a:lnTo>
                  <a:pt x="179353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3550" y="2979420"/>
            <a:ext cx="16967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MAŁO   PRAWDOPODOBN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E, BY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NARUSZENIE  SKUTKOWAŁO  RYZYKIEM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1185" y="2834034"/>
            <a:ext cx="1922145" cy="1348740"/>
          </a:xfrm>
          <a:custGeom>
            <a:avLst/>
            <a:gdLst/>
            <a:ahLst/>
            <a:cxnLst/>
            <a:rect l="l" t="t" r="r" b="b"/>
            <a:pathLst>
              <a:path w="1922145" h="1348739">
                <a:moveTo>
                  <a:pt x="1697202" y="0"/>
                </a:moveTo>
                <a:lnTo>
                  <a:pt x="224739" y="0"/>
                </a:lnTo>
                <a:lnTo>
                  <a:pt x="179447" y="4566"/>
                </a:lnTo>
                <a:lnTo>
                  <a:pt x="137261" y="17661"/>
                </a:lnTo>
                <a:lnTo>
                  <a:pt x="99086" y="38382"/>
                </a:lnTo>
                <a:lnTo>
                  <a:pt x="65825" y="65825"/>
                </a:lnTo>
                <a:lnTo>
                  <a:pt x="38382" y="99086"/>
                </a:lnTo>
                <a:lnTo>
                  <a:pt x="17661" y="137261"/>
                </a:lnTo>
                <a:lnTo>
                  <a:pt x="4566" y="179447"/>
                </a:lnTo>
                <a:lnTo>
                  <a:pt x="0" y="224739"/>
                </a:lnTo>
                <a:lnTo>
                  <a:pt x="0" y="1123696"/>
                </a:lnTo>
                <a:lnTo>
                  <a:pt x="4566" y="1168987"/>
                </a:lnTo>
                <a:lnTo>
                  <a:pt x="17661" y="1211173"/>
                </a:lnTo>
                <a:lnTo>
                  <a:pt x="38382" y="1249348"/>
                </a:lnTo>
                <a:lnTo>
                  <a:pt x="65825" y="1282609"/>
                </a:lnTo>
                <a:lnTo>
                  <a:pt x="99086" y="1310052"/>
                </a:lnTo>
                <a:lnTo>
                  <a:pt x="137261" y="1330773"/>
                </a:lnTo>
                <a:lnTo>
                  <a:pt x="179447" y="1343869"/>
                </a:lnTo>
                <a:lnTo>
                  <a:pt x="224739" y="1348435"/>
                </a:lnTo>
                <a:lnTo>
                  <a:pt x="1697202" y="1348435"/>
                </a:lnTo>
                <a:lnTo>
                  <a:pt x="1742494" y="1343869"/>
                </a:lnTo>
                <a:lnTo>
                  <a:pt x="1784680" y="1330773"/>
                </a:lnTo>
                <a:lnTo>
                  <a:pt x="1822855" y="1310052"/>
                </a:lnTo>
                <a:lnTo>
                  <a:pt x="1856116" y="1282609"/>
                </a:lnTo>
                <a:lnTo>
                  <a:pt x="1883559" y="1249348"/>
                </a:lnTo>
                <a:lnTo>
                  <a:pt x="1904280" y="1211173"/>
                </a:lnTo>
                <a:lnTo>
                  <a:pt x="1917375" y="1168987"/>
                </a:lnTo>
                <a:lnTo>
                  <a:pt x="1921941" y="1123696"/>
                </a:lnTo>
                <a:lnTo>
                  <a:pt x="1921941" y="224739"/>
                </a:lnTo>
                <a:lnTo>
                  <a:pt x="1917375" y="179447"/>
                </a:lnTo>
                <a:lnTo>
                  <a:pt x="1904280" y="137261"/>
                </a:lnTo>
                <a:lnTo>
                  <a:pt x="1883559" y="99086"/>
                </a:lnTo>
                <a:lnTo>
                  <a:pt x="1856116" y="65825"/>
                </a:lnTo>
                <a:lnTo>
                  <a:pt x="1822855" y="38382"/>
                </a:lnTo>
                <a:lnTo>
                  <a:pt x="1784680" y="17661"/>
                </a:lnTo>
                <a:lnTo>
                  <a:pt x="1742494" y="4566"/>
                </a:lnTo>
                <a:lnTo>
                  <a:pt x="169720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32712" y="3008884"/>
            <a:ext cx="1459230" cy="9918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NARUSZENIE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MOŻE  P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AĆ  RYZYKO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88460" y="2834031"/>
            <a:ext cx="1964055" cy="1351280"/>
          </a:xfrm>
          <a:custGeom>
            <a:avLst/>
            <a:gdLst/>
            <a:ahLst/>
            <a:cxnLst/>
            <a:rect l="l" t="t" r="r" b="b"/>
            <a:pathLst>
              <a:path w="1964054" h="1351279">
                <a:moveTo>
                  <a:pt x="1738642" y="0"/>
                </a:moveTo>
                <a:lnTo>
                  <a:pt x="225132" y="0"/>
                </a:lnTo>
                <a:lnTo>
                  <a:pt x="179762" y="4574"/>
                </a:lnTo>
                <a:lnTo>
                  <a:pt x="137502" y="17692"/>
                </a:lnTo>
                <a:lnTo>
                  <a:pt x="99260" y="38450"/>
                </a:lnTo>
                <a:lnTo>
                  <a:pt x="65941" y="65941"/>
                </a:lnTo>
                <a:lnTo>
                  <a:pt x="38450" y="99260"/>
                </a:lnTo>
                <a:lnTo>
                  <a:pt x="17692" y="137502"/>
                </a:lnTo>
                <a:lnTo>
                  <a:pt x="4574" y="179762"/>
                </a:lnTo>
                <a:lnTo>
                  <a:pt x="0" y="225132"/>
                </a:lnTo>
                <a:lnTo>
                  <a:pt x="0" y="1125639"/>
                </a:lnTo>
                <a:lnTo>
                  <a:pt x="4574" y="1171014"/>
                </a:lnTo>
                <a:lnTo>
                  <a:pt x="17692" y="1213276"/>
                </a:lnTo>
                <a:lnTo>
                  <a:pt x="38450" y="1251520"/>
                </a:lnTo>
                <a:lnTo>
                  <a:pt x="65941" y="1284841"/>
                </a:lnTo>
                <a:lnTo>
                  <a:pt x="99260" y="1312333"/>
                </a:lnTo>
                <a:lnTo>
                  <a:pt x="137502" y="1333091"/>
                </a:lnTo>
                <a:lnTo>
                  <a:pt x="179762" y="1346210"/>
                </a:lnTo>
                <a:lnTo>
                  <a:pt x="225132" y="1350784"/>
                </a:lnTo>
                <a:lnTo>
                  <a:pt x="1738642" y="1350784"/>
                </a:lnTo>
                <a:lnTo>
                  <a:pt x="1784013" y="1346210"/>
                </a:lnTo>
                <a:lnTo>
                  <a:pt x="1826272" y="1333091"/>
                </a:lnTo>
                <a:lnTo>
                  <a:pt x="1864514" y="1312333"/>
                </a:lnTo>
                <a:lnTo>
                  <a:pt x="1897834" y="1284841"/>
                </a:lnTo>
                <a:lnTo>
                  <a:pt x="1925325" y="1251520"/>
                </a:lnTo>
                <a:lnTo>
                  <a:pt x="1946082" y="1213276"/>
                </a:lnTo>
                <a:lnTo>
                  <a:pt x="1959201" y="1171014"/>
                </a:lnTo>
                <a:lnTo>
                  <a:pt x="1963775" y="1125639"/>
                </a:lnTo>
                <a:lnTo>
                  <a:pt x="1963775" y="225132"/>
                </a:lnTo>
                <a:lnTo>
                  <a:pt x="1959201" y="179762"/>
                </a:lnTo>
                <a:lnTo>
                  <a:pt x="1946082" y="137502"/>
                </a:lnTo>
                <a:lnTo>
                  <a:pt x="1925325" y="99260"/>
                </a:lnTo>
                <a:lnTo>
                  <a:pt x="1897834" y="65941"/>
                </a:lnTo>
                <a:lnTo>
                  <a:pt x="1864514" y="38450"/>
                </a:lnTo>
                <a:lnTo>
                  <a:pt x="1826272" y="17692"/>
                </a:lnTo>
                <a:lnTo>
                  <a:pt x="1784013" y="4574"/>
                </a:lnTo>
                <a:lnTo>
                  <a:pt x="1738642" y="0"/>
                </a:lnTo>
                <a:close/>
              </a:path>
            </a:pathLst>
          </a:custGeom>
          <a:solidFill>
            <a:srgbClr val="FE2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40904" y="2886964"/>
            <a:ext cx="1459230" cy="12357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14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NARUSZENIE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MOŻE  P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AĆ 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WYSOKIE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RYZYKO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9586" y="4200985"/>
            <a:ext cx="76200" cy="576580"/>
          </a:xfrm>
          <a:custGeom>
            <a:avLst/>
            <a:gdLst/>
            <a:ahLst/>
            <a:cxnLst/>
            <a:rect l="l" t="t" r="r" b="b"/>
            <a:pathLst>
              <a:path w="76200" h="576579">
                <a:moveTo>
                  <a:pt x="25400" y="499859"/>
                </a:moveTo>
                <a:lnTo>
                  <a:pt x="0" y="499859"/>
                </a:lnTo>
                <a:lnTo>
                  <a:pt x="38100" y="576059"/>
                </a:lnTo>
                <a:lnTo>
                  <a:pt x="69850" y="512559"/>
                </a:lnTo>
                <a:lnTo>
                  <a:pt x="25400" y="512559"/>
                </a:lnTo>
                <a:lnTo>
                  <a:pt x="25400" y="499859"/>
                </a:lnTo>
                <a:close/>
              </a:path>
              <a:path w="76200" h="576579">
                <a:moveTo>
                  <a:pt x="50800" y="0"/>
                </a:moveTo>
                <a:lnTo>
                  <a:pt x="25400" y="0"/>
                </a:lnTo>
                <a:lnTo>
                  <a:pt x="25400" y="512559"/>
                </a:lnTo>
                <a:lnTo>
                  <a:pt x="50800" y="512559"/>
                </a:lnTo>
                <a:lnTo>
                  <a:pt x="50800" y="0"/>
                </a:lnTo>
                <a:close/>
              </a:path>
              <a:path w="76200" h="576579">
                <a:moveTo>
                  <a:pt x="76200" y="499859"/>
                </a:moveTo>
                <a:lnTo>
                  <a:pt x="50800" y="499859"/>
                </a:lnTo>
                <a:lnTo>
                  <a:pt x="50800" y="512559"/>
                </a:lnTo>
                <a:lnTo>
                  <a:pt x="69850" y="512559"/>
                </a:lnTo>
                <a:lnTo>
                  <a:pt x="76200" y="49985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4056" y="4200985"/>
            <a:ext cx="76200" cy="576580"/>
          </a:xfrm>
          <a:custGeom>
            <a:avLst/>
            <a:gdLst/>
            <a:ahLst/>
            <a:cxnLst/>
            <a:rect l="l" t="t" r="r" b="b"/>
            <a:pathLst>
              <a:path w="76200" h="576579">
                <a:moveTo>
                  <a:pt x="25400" y="499859"/>
                </a:moveTo>
                <a:lnTo>
                  <a:pt x="0" y="499859"/>
                </a:lnTo>
                <a:lnTo>
                  <a:pt x="38100" y="576059"/>
                </a:lnTo>
                <a:lnTo>
                  <a:pt x="69850" y="512559"/>
                </a:lnTo>
                <a:lnTo>
                  <a:pt x="25400" y="512559"/>
                </a:lnTo>
                <a:lnTo>
                  <a:pt x="25400" y="499859"/>
                </a:lnTo>
                <a:close/>
              </a:path>
              <a:path w="76200" h="576579">
                <a:moveTo>
                  <a:pt x="50800" y="0"/>
                </a:moveTo>
                <a:lnTo>
                  <a:pt x="25400" y="0"/>
                </a:lnTo>
                <a:lnTo>
                  <a:pt x="25400" y="512559"/>
                </a:lnTo>
                <a:lnTo>
                  <a:pt x="50800" y="512559"/>
                </a:lnTo>
                <a:lnTo>
                  <a:pt x="50800" y="0"/>
                </a:lnTo>
                <a:close/>
              </a:path>
              <a:path w="76200" h="576579">
                <a:moveTo>
                  <a:pt x="76200" y="499859"/>
                </a:moveTo>
                <a:lnTo>
                  <a:pt x="50800" y="499859"/>
                </a:lnTo>
                <a:lnTo>
                  <a:pt x="50800" y="512559"/>
                </a:lnTo>
                <a:lnTo>
                  <a:pt x="69850" y="512559"/>
                </a:lnTo>
                <a:lnTo>
                  <a:pt x="76200" y="49985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32247" y="4200985"/>
            <a:ext cx="76200" cy="576580"/>
          </a:xfrm>
          <a:custGeom>
            <a:avLst/>
            <a:gdLst/>
            <a:ahLst/>
            <a:cxnLst/>
            <a:rect l="l" t="t" r="r" b="b"/>
            <a:pathLst>
              <a:path w="76200" h="576579">
                <a:moveTo>
                  <a:pt x="25400" y="499859"/>
                </a:moveTo>
                <a:lnTo>
                  <a:pt x="0" y="499859"/>
                </a:lnTo>
                <a:lnTo>
                  <a:pt x="38100" y="576059"/>
                </a:lnTo>
                <a:lnTo>
                  <a:pt x="69850" y="512559"/>
                </a:lnTo>
                <a:lnTo>
                  <a:pt x="25400" y="512559"/>
                </a:lnTo>
                <a:lnTo>
                  <a:pt x="25400" y="499859"/>
                </a:lnTo>
                <a:close/>
              </a:path>
              <a:path w="76200" h="576579">
                <a:moveTo>
                  <a:pt x="50800" y="0"/>
                </a:moveTo>
                <a:lnTo>
                  <a:pt x="25400" y="0"/>
                </a:lnTo>
                <a:lnTo>
                  <a:pt x="25400" y="512559"/>
                </a:lnTo>
                <a:lnTo>
                  <a:pt x="50800" y="512559"/>
                </a:lnTo>
                <a:lnTo>
                  <a:pt x="50800" y="0"/>
                </a:lnTo>
                <a:close/>
              </a:path>
              <a:path w="76200" h="576579">
                <a:moveTo>
                  <a:pt x="76200" y="499859"/>
                </a:moveTo>
                <a:lnTo>
                  <a:pt x="50800" y="499859"/>
                </a:lnTo>
                <a:lnTo>
                  <a:pt x="50800" y="512559"/>
                </a:lnTo>
                <a:lnTo>
                  <a:pt x="69850" y="512559"/>
                </a:lnTo>
                <a:lnTo>
                  <a:pt x="76200" y="49985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6360" y="4919535"/>
            <a:ext cx="1863089" cy="7346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68275" rIns="0" bIns="0" rtlCol="0">
            <a:spAutoFit/>
          </a:bodyPr>
          <a:lstStyle/>
          <a:p>
            <a:pPr marL="329565" marR="233045" indent="-88900">
              <a:lnSpc>
                <a:spcPts val="1610"/>
              </a:lnSpc>
              <a:spcBef>
                <a:spcPts val="1325"/>
              </a:spcBef>
            </a:pPr>
            <a:r>
              <a:rPr sz="1400" spc="-5" dirty="0">
                <a:latin typeface="Arial"/>
                <a:cs typeface="Arial"/>
              </a:rPr>
              <a:t>Brak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obowiązków  notyfikacyjnych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1186" y="4918836"/>
            <a:ext cx="1878330" cy="110299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26364" rIns="0" bIns="0" rtlCol="0">
            <a:spAutoFit/>
          </a:bodyPr>
          <a:lstStyle/>
          <a:p>
            <a:pPr marL="382270" marR="374015" indent="-635" algn="ctr">
              <a:lnSpc>
                <a:spcPct val="99100"/>
              </a:lnSpc>
              <a:spcBef>
                <a:spcPts val="994"/>
              </a:spcBef>
            </a:pPr>
            <a:r>
              <a:rPr sz="1400" spc="-5" dirty="0">
                <a:latin typeface="Arial"/>
                <a:cs typeface="Arial"/>
              </a:rPr>
              <a:t>Obowiązek  zgłoszenia  naruszenia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  PUODO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39027" y="4918836"/>
            <a:ext cx="1863089" cy="142811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74930" rIns="0" bIns="0" rtlCol="0">
            <a:spAutoFit/>
          </a:bodyPr>
          <a:lstStyle/>
          <a:p>
            <a:pPr marL="180975" marR="172720" indent="-1270" algn="ctr">
              <a:lnSpc>
                <a:spcPct val="99400"/>
              </a:lnSpc>
              <a:spcBef>
                <a:spcPts val="590"/>
              </a:spcBef>
            </a:pPr>
            <a:r>
              <a:rPr sz="1200" spc="-5" dirty="0">
                <a:latin typeface="Arial"/>
                <a:cs typeface="Arial"/>
              </a:rPr>
              <a:t>Obowiązek (i)  zgłoszenia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naruszenia  do PUODO oraz (ii)  zawiadomienia osób,  których dane dotyczą,  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-5" dirty="0">
                <a:latin typeface="Arial"/>
                <a:cs typeface="Arial"/>
              </a:rPr>
              <a:t>naruszeniu ochrony  danych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osobowych.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88375"/>
              </p:ext>
            </p:extLst>
          </p:nvPr>
        </p:nvGraphicFramePr>
        <p:xfrm>
          <a:off x="326158" y="451328"/>
          <a:ext cx="8462010" cy="6110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0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dokonuje wstępnej oceny,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doszło do naruszenia ochrony danych osobowych  oraz przeprowadza dochodzenie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celu zebrania dowodów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oceny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 wolności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praw osób fizycznych.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Celem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takiego wstępnego dochodzenia jest  ustalenie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należytą starannością,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doszło do naruszenia ochrony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przypadku ustalenia,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doszło do naruszenia ochrony danych,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przedstawia  rekomendacje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zakresie: (i) stopnia prawdopodobieństwa,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naruszenie skutkowało  ryzykiem naruszenia praw lub wolności osób fizycznych oraz (ii) poziomu</a:t>
                      </a:r>
                      <a:r>
                        <a:rPr sz="1600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ryzyka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praw lub wolności osób,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dotyczą.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799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przedstawia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10" dirty="0">
                          <a:latin typeface="Arial"/>
                          <a:cs typeface="Arial"/>
                        </a:rPr>
                        <a:t>Administratorowi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rekomendację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zakresie zgłoszenia  naruszenia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ochrony danych osobowych PUODO oraz ewentualnego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zawiadomienia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osób,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dotyczą,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naruszeniu ochrony ich danych osobowych oraz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rekomendacje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zakresie działań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środków zaradczych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jakie należy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podjąć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celu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zminimalizowania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ewentualnych negatywnych skutków naruszenia ochrony  danych.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4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8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Ostateczną decyzję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zakresie dokonania zgłoszenia oraz zawiadomienia 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podejmuje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1" spc="-5" dirty="0">
                          <a:latin typeface="Arial"/>
                          <a:cs typeface="Arial"/>
                        </a:rPr>
                        <a:t>Administrator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dokumentuje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uzasadnienie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Rektora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 dokonania zgłoszenia oraz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zawiadomienia.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należy udokumentować powody decyzji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przypadku braku  zgłoszenia naruszenia oraz dokonania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zawiadomienia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oraz wskazać przyczyny, dla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ryzyko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 praw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wolności osób fizycznych zostało uznane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mało  prawdopodobne.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48395"/>
              </p:ext>
            </p:extLst>
          </p:nvPr>
        </p:nvGraphicFramePr>
        <p:xfrm>
          <a:off x="679450" y="421075"/>
          <a:ext cx="7777480" cy="6134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587">
                <a:tc gridSpan="2">
                  <a:txBody>
                    <a:bodyPr/>
                    <a:lstStyle/>
                    <a:p>
                      <a:pPr marL="3114040" marR="485140" indent="-2622550">
                        <a:lnSpc>
                          <a:spcPct val="111100"/>
                        </a:lnSpc>
                        <a:spcBef>
                          <a:spcPts val="5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OBOWIĄZEK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ZGŁOSZENIA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NARUSZENIA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OCHRONY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  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69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Termin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7465">
                        <a:lnSpc>
                          <a:spcPct val="114999"/>
                        </a:lnSpc>
                        <a:spcBef>
                          <a:spcPts val="690"/>
                        </a:spcBef>
                        <a:tabLst>
                          <a:tab pos="530860" algn="l"/>
                          <a:tab pos="1377315" algn="l"/>
                          <a:tab pos="2065020" algn="l"/>
                          <a:tab pos="2314575" algn="l"/>
                          <a:tab pos="2597785" algn="l"/>
                          <a:tab pos="3242945" algn="l"/>
                          <a:tab pos="4416425" algn="l"/>
                          <a:tab pos="4822825" algn="l"/>
                          <a:tab pos="560133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	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będne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j	z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wł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ki	–	w	m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rę	m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liw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śc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pó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ź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j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 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terminie </a:t>
                      </a:r>
                      <a:r>
                        <a:rPr sz="16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72 godzin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 stwierdzeniu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naruszenia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Forma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7465" algn="just">
                        <a:lnSpc>
                          <a:spcPct val="114999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(i) Elektroniczna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pomocą interaktywnego formularza  dostępnego na stronie internetowej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PUODO: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30835" marR="37465" indent="-285750" algn="just">
                        <a:lnSpc>
                          <a:spcPct val="114599"/>
                        </a:lnSpc>
                        <a:spcBef>
                          <a:spcPts val="605"/>
                        </a:spcBef>
                        <a:buFont typeface="Wingdings"/>
                        <a:buChar char=""/>
                        <a:tabLst>
                          <a:tab pos="331470" algn="l"/>
                          <a:tab pos="2258695" algn="l"/>
                          <a:tab pos="311531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Wysłanie pisma ogólnego do PUODO przez platformę  biznes.gov.pl	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	</a:t>
                      </a:r>
                      <a:r>
                        <a:rPr sz="1600" u="sng" spc="-5" dirty="0">
                          <a:solidFill>
                            <a:srgbClr val="1155CC"/>
                          </a:solidFill>
                          <a:uFill>
                            <a:solidFill>
                              <a:srgbClr val="1155CC"/>
                            </a:solidFill>
                          </a:uFill>
                          <a:latin typeface="Arial"/>
                          <a:cs typeface="Arial"/>
                        </a:rPr>
                        <a:t>https:</a:t>
                      </a:r>
                      <a:r>
                        <a:rPr sz="1600" u="sng" spc="-5" dirty="0">
                          <a:solidFill>
                            <a:srgbClr val="1155CC"/>
                          </a:solidFill>
                          <a:uFill>
                            <a:solidFill>
                              <a:srgbClr val="1155CC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//w</a:t>
                      </a:r>
                      <a:r>
                        <a:rPr sz="1600" u="sng" spc="-5" dirty="0">
                          <a:solidFill>
                            <a:srgbClr val="1155CC"/>
                          </a:solidFill>
                          <a:uFill>
                            <a:solidFill>
                              <a:srgbClr val="1155CC"/>
                            </a:solidFill>
                          </a:uFill>
                          <a:latin typeface="Arial"/>
                          <a:cs typeface="Arial"/>
                        </a:rPr>
                        <a:t>ww</a:t>
                      </a:r>
                      <a:r>
                        <a:rPr sz="1600" u="sng" spc="-5" dirty="0">
                          <a:solidFill>
                            <a:srgbClr val="1155CC"/>
                          </a:solidFill>
                          <a:uFill>
                            <a:solidFill>
                              <a:srgbClr val="1155CC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.biznes.gov.pl/pl/e- </a:t>
                      </a:r>
                      <a:r>
                        <a:rPr sz="1600" u="sng" spc="-5" dirty="0">
                          <a:solidFill>
                            <a:srgbClr val="1155CC"/>
                          </a:solidFill>
                          <a:uFill>
                            <a:solidFill>
                              <a:srgbClr val="1155CC"/>
                            </a:solidFill>
                          </a:uFill>
                          <a:latin typeface="Arial"/>
                          <a:cs typeface="Arial"/>
                        </a:rPr>
                        <a:t> uslugi/00_0000_00</a:t>
                      </a:r>
                      <a:r>
                        <a:rPr sz="1600" spc="-5" dirty="0">
                          <a:solidFill>
                            <a:srgbClr val="1155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(wymagany Profil Zaufany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podpis  kwalifikowany)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lub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30835" indent="-286385" algn="just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Wingdings"/>
                        <a:buChar char=""/>
                        <a:tabLst>
                          <a:tab pos="3314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przez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elektroniczną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skrzynkę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podawczą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ePUAP: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/UODO/SkrytkaESP lub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30835" marR="37465" indent="-285750" algn="just">
                        <a:lnSpc>
                          <a:spcPct val="114399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3314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poprzez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wypełnienie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dedykowanego formularza  elektronicznego dostępnego bezpośrednio na platformie  biznes.gov.pl.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45134" marR="37465" indent="-400050" algn="just">
                        <a:lnSpc>
                          <a:spcPct val="120000"/>
                        </a:lnSpc>
                        <a:spcBef>
                          <a:spcPts val="5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(i) Wysłanie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wypełnionego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formularza tradycyjną pocztą na  adres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PUODO.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45085" marR="38100">
                        <a:lnSpc>
                          <a:spcPct val="125000"/>
                        </a:lnSpc>
                        <a:spcBef>
                          <a:spcPts val="384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Zgłoszenia naruszenia ochrony danych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dokonuje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1" spc="-5" dirty="0">
                          <a:latin typeface="Arial"/>
                          <a:cs typeface="Arial"/>
                        </a:rPr>
                        <a:t>IOD.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1881982"/>
          <a:ext cx="7777480" cy="195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336">
                <a:tc gridSpan="2">
                  <a:txBody>
                    <a:bodyPr/>
                    <a:lstStyle/>
                    <a:p>
                      <a:pPr marL="3114040" marR="485140" indent="-2622550">
                        <a:lnSpc>
                          <a:spcPct val="111100"/>
                        </a:lnSpc>
                        <a:spcBef>
                          <a:spcPts val="4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OBOWIĄZEK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ZGŁOSZENIA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NARUSZENIA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OCHRONY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  OSOBOWYCH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90220" marR="86995" indent="-395605">
                        <a:lnSpc>
                          <a:spcPct val="114999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oku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naruszeń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7465" algn="just">
                        <a:lnSpc>
                          <a:spcPct val="114599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Obowiązek dokumentowania wszelkich naruszeń ochrony  danych osobowych,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tym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okoliczności naruszenia ochrony  danych osobowych, jego skutków oraz podjętych działań  zaradczych.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319" y="739881"/>
            <a:ext cx="8180820" cy="560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991" y="731834"/>
            <a:ext cx="8244164" cy="5134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00" y="643765"/>
            <a:ext cx="8492560" cy="5665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34324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1"/>
                </a:lnTo>
                <a:lnTo>
                  <a:pt x="8392" y="65228"/>
                </a:lnTo>
                <a:lnTo>
                  <a:pt x="0" y="106799"/>
                </a:lnTo>
                <a:lnTo>
                  <a:pt x="0" y="533958"/>
                </a:lnTo>
                <a:lnTo>
                  <a:pt x="8392" y="575529"/>
                </a:lnTo>
                <a:lnTo>
                  <a:pt x="31280" y="609476"/>
                </a:lnTo>
                <a:lnTo>
                  <a:pt x="65227" y="632365"/>
                </a:lnTo>
                <a:lnTo>
                  <a:pt x="106798" y="640758"/>
                </a:lnTo>
                <a:lnTo>
                  <a:pt x="8355635" y="640758"/>
                </a:lnTo>
                <a:lnTo>
                  <a:pt x="8397205" y="632365"/>
                </a:lnTo>
                <a:lnTo>
                  <a:pt x="8431152" y="609476"/>
                </a:lnTo>
                <a:lnTo>
                  <a:pt x="8454040" y="575529"/>
                </a:lnTo>
                <a:lnTo>
                  <a:pt x="8462433" y="533958"/>
                </a:lnTo>
                <a:lnTo>
                  <a:pt x="8462433" y="106799"/>
                </a:lnTo>
                <a:lnTo>
                  <a:pt x="8454040" y="65228"/>
                </a:lnTo>
                <a:lnTo>
                  <a:pt x="8431152" y="31281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34324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038" y="336803"/>
            <a:ext cx="8282305" cy="598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409"/>
              </a:spcBef>
            </a:pPr>
            <a:r>
              <a:rPr lang="pl-PL" spc="-5" dirty="0"/>
              <a:t> </a:t>
            </a:r>
            <a:r>
              <a:rPr spc="-10" dirty="0"/>
              <a:t>STOSOWANIE </a:t>
            </a:r>
            <a:r>
              <a:rPr spc="-5" dirty="0"/>
              <a:t>ZASADY </a:t>
            </a:r>
            <a:r>
              <a:rPr spc="-25" dirty="0"/>
              <a:t>PRYWATNOŚCI </a:t>
            </a:r>
            <a:r>
              <a:rPr dirty="0"/>
              <a:t>NA  </a:t>
            </a:r>
            <a:r>
              <a:rPr i="1" spc="-30" dirty="0"/>
              <a:t>ETAPIE </a:t>
            </a:r>
            <a:r>
              <a:rPr i="1" spc="-10" dirty="0"/>
              <a:t>PROJEKTOWANIA </a:t>
            </a:r>
            <a:r>
              <a:rPr i="1" spc="-5" dirty="0"/>
              <a:t>ORAZ DOMYŚLNEJ OCHRONY</a:t>
            </a:r>
            <a:r>
              <a:rPr i="1" spc="-60" dirty="0"/>
              <a:t> </a:t>
            </a:r>
            <a:r>
              <a:rPr i="1"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72564"/>
              </p:ext>
            </p:extLst>
          </p:nvPr>
        </p:nvGraphicFramePr>
        <p:xfrm>
          <a:off x="349910" y="1056971"/>
          <a:ext cx="8462010" cy="5764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2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14500"/>
                        </a:lnSpc>
                        <a:spcBef>
                          <a:spcPts val="90"/>
                        </a:spcBef>
                      </a:pPr>
                      <a:r>
                        <a:rPr lang="pl-PL" sz="1600" spc="-5" dirty="0">
                          <a:latin typeface="Arial"/>
                          <a:cs typeface="Arial"/>
                        </a:rPr>
                        <a:t>Administrator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zarówno przy określaniu sposobów  przetwarzania, jak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czasie samego przetwarzania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uwzględnia odpowiednie  środki techniczne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organizacyjne, zaprojektowane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celu skutecznej realizacji  zasad ochrony danych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niezbędnego zabezpieczenia procesu  przetwarzania danych (obowiązek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uwzględniania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ochrony danych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fazie  projektowania).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Realizacją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obowiązku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uwzględniania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ochrony danych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fazie  projektowania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być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spełnienie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wymogów RODO oraz ochrona praw osób,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dotyczą.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Ochrona danych osobowych powinna być brana pod uwagę przy wdrażaniu  każdej nowej usługi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lub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procesu biznesowego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także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jakichkolwiek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zmian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teleinformatycznych, technicznych czy organizacyjnych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obowiązujących  usługach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procesach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związku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którymi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wykorzystywane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są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osobowe, na  każdym etapie tworzenia takiej usługi lub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procesu.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14599"/>
                        </a:lnSpc>
                        <a:spcBef>
                          <a:spcPts val="80"/>
                        </a:spcBef>
                      </a:pPr>
                      <a:r>
                        <a:rPr lang="pl-PL" sz="1600" spc="-5" dirty="0">
                          <a:latin typeface="Arial"/>
                          <a:cs typeface="Arial"/>
                        </a:rPr>
                        <a:t>Administrator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wdraża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odpowiednie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środki techniczne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organizacyjne, aby domyślnie przetwarzane były wyłącznie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osobowe,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które  są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niezbędne dla osiągnięcia każdego konkretnego celu przetwarzania. Obowiązek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odnosi się do ilości zbieranych danych osobowych, zakresu ich przetwarzania,  okresu ich przechowywania oraz ich dostępności.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środki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te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zapewniają,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 domyślnie dane osobowe nie były udostępniane bez interwencji danej  osoby nieokreślonej liczbie osób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fizycznych.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1711" y="985506"/>
          <a:ext cx="7259320" cy="431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228"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PRZETWARZANIE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64">
                <a:tc gridSpan="2">
                  <a:txBody>
                    <a:bodyPr/>
                    <a:lstStyle/>
                    <a:p>
                      <a:pPr marL="2598420" marR="345440" indent="-2243455">
                        <a:lnSpc>
                          <a:spcPts val="1900"/>
                        </a:lnSpc>
                        <a:spcBef>
                          <a:spcPts val="10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WSZELKIE OPERACJE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WYKONYWANE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OSOBOWYCH,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SZCZEGÓLNOŚCI: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ZBIERANIE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PRZEGLĄDANIE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UTRWALANIE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WYKORZYSTYWANIE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ORGANIZOWANIE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UJAWNIANIE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PORZĄDKOWANIE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DOPASOWYWANIE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PRZECHOWYWANIE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ŁĄCZENIE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ADAPTOWANIE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OGRANICZANIE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MODYFIKOWANIE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USUWANIE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POBIERANIE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95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NISZCZENIE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34324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1"/>
                </a:lnTo>
                <a:lnTo>
                  <a:pt x="8392" y="65228"/>
                </a:lnTo>
                <a:lnTo>
                  <a:pt x="0" y="106799"/>
                </a:lnTo>
                <a:lnTo>
                  <a:pt x="0" y="533958"/>
                </a:lnTo>
                <a:lnTo>
                  <a:pt x="8392" y="575529"/>
                </a:lnTo>
                <a:lnTo>
                  <a:pt x="31280" y="609476"/>
                </a:lnTo>
                <a:lnTo>
                  <a:pt x="65227" y="632365"/>
                </a:lnTo>
                <a:lnTo>
                  <a:pt x="106798" y="640758"/>
                </a:lnTo>
                <a:lnTo>
                  <a:pt x="8355635" y="640758"/>
                </a:lnTo>
                <a:lnTo>
                  <a:pt x="8397205" y="632365"/>
                </a:lnTo>
                <a:lnTo>
                  <a:pt x="8431152" y="609476"/>
                </a:lnTo>
                <a:lnTo>
                  <a:pt x="8454040" y="575529"/>
                </a:lnTo>
                <a:lnTo>
                  <a:pt x="8462433" y="533958"/>
                </a:lnTo>
                <a:lnTo>
                  <a:pt x="8462433" y="106799"/>
                </a:lnTo>
                <a:lnTo>
                  <a:pt x="8454040" y="65228"/>
                </a:lnTo>
                <a:lnTo>
                  <a:pt x="8431152" y="31281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34324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038" y="336803"/>
            <a:ext cx="8282305" cy="5988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409"/>
              </a:spcBef>
            </a:pPr>
            <a:r>
              <a:rPr spc="-5" dirty="0"/>
              <a:t>ZAŁĄCZNIK </a:t>
            </a:r>
            <a:r>
              <a:rPr dirty="0"/>
              <a:t>NUMER 7 – </a:t>
            </a:r>
            <a:r>
              <a:rPr spc="-10" dirty="0"/>
              <a:t>STOSOWANIE </a:t>
            </a:r>
            <a:r>
              <a:rPr spc="-5" dirty="0"/>
              <a:t>ZASADY </a:t>
            </a:r>
            <a:r>
              <a:rPr spc="-25" dirty="0"/>
              <a:t>PRYWATNOŚCI </a:t>
            </a:r>
            <a:r>
              <a:rPr dirty="0"/>
              <a:t>NA  </a:t>
            </a:r>
            <a:r>
              <a:rPr i="1" spc="-30" dirty="0"/>
              <a:t>ETAPIE </a:t>
            </a:r>
            <a:r>
              <a:rPr i="1" spc="-10" dirty="0"/>
              <a:t>PROJEKTOWANIA </a:t>
            </a:r>
            <a:r>
              <a:rPr i="1" spc="-5" dirty="0"/>
              <a:t>ORAZ DOMYŚLNEJ OCHRONY</a:t>
            </a:r>
            <a:r>
              <a:rPr i="1" spc="-60" dirty="0"/>
              <a:t> </a:t>
            </a:r>
            <a:r>
              <a:rPr i="1" dirty="0"/>
              <a:t>DANYCH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9910" y="1056971"/>
          <a:ext cx="8462010" cy="505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700"/>
                        </a:lnSpc>
                        <a:spcBef>
                          <a:spcPts val="7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Przy wdrażaniu nowej usługi lub procesu biznesowego lub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jakichkolwiek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zmian  teleinformatycznych, technicznych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organizacyjnych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obowiązujących usługach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procesach,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związku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którymi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wykorzystywane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są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osobowe, należy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zgłosić  ten fakt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 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przeprowadzić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 nim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konsultacje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przedmiocie wdrożenia zasad  ochrony danych.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Konsultacje wszczyna przesłanie do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wypełnionego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kwestionariusza.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14999"/>
                        </a:lnSpc>
                        <a:spcBef>
                          <a:spcPts val="11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ramach konsultacji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przedstawia rekomendacje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szczególności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  oceny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spełnienia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wymogów RODO oraz podjęcia środków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zaradczych.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805" marR="82550" algn="just">
                        <a:lnSpc>
                          <a:spcPct val="114399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akceptuje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lub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odmawia akceptacji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nowego projektu (wdrożenia nowej usługi  lub procesu biznesowego lub zmian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obowiązujących usługach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procesach).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IOD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może również zgłosić uwagi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zaproponować zmiany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takiego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nowego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przedsięwzięcia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zastrzeżeniem,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brak wprowadzenia proponowanych zmian  będzie skutkować odmową akceptacji nowego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przedsięwzięcia.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1883664"/>
            <a:ext cx="877824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5" y="737616"/>
            <a:ext cx="882396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8355635" y="0"/>
                </a:moveTo>
                <a:lnTo>
                  <a:pt x="106798" y="0"/>
                </a:lnTo>
                <a:lnTo>
                  <a:pt x="65227" y="8392"/>
                </a:lnTo>
                <a:lnTo>
                  <a:pt x="31280" y="31280"/>
                </a:lnTo>
                <a:lnTo>
                  <a:pt x="8392" y="65227"/>
                </a:lnTo>
                <a:lnTo>
                  <a:pt x="0" y="106798"/>
                </a:lnTo>
                <a:lnTo>
                  <a:pt x="0" y="533957"/>
                </a:lnTo>
                <a:lnTo>
                  <a:pt x="8392" y="575528"/>
                </a:lnTo>
                <a:lnTo>
                  <a:pt x="31280" y="609476"/>
                </a:lnTo>
                <a:lnTo>
                  <a:pt x="65227" y="632364"/>
                </a:lnTo>
                <a:lnTo>
                  <a:pt x="106798" y="640756"/>
                </a:lnTo>
                <a:lnTo>
                  <a:pt x="8355635" y="640756"/>
                </a:lnTo>
                <a:lnTo>
                  <a:pt x="8397205" y="632364"/>
                </a:lnTo>
                <a:lnTo>
                  <a:pt x="8431152" y="609476"/>
                </a:lnTo>
                <a:lnTo>
                  <a:pt x="8454040" y="575528"/>
                </a:lnTo>
                <a:lnTo>
                  <a:pt x="8462433" y="533957"/>
                </a:lnTo>
                <a:lnTo>
                  <a:pt x="8462433" y="106798"/>
                </a:lnTo>
                <a:lnTo>
                  <a:pt x="8454040" y="65227"/>
                </a:lnTo>
                <a:lnTo>
                  <a:pt x="8431152" y="31280"/>
                </a:lnTo>
                <a:lnTo>
                  <a:pt x="8397205" y="8392"/>
                </a:lnTo>
                <a:lnTo>
                  <a:pt x="835563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41350"/>
          </a:xfrm>
          <a:custGeom>
            <a:avLst/>
            <a:gdLst/>
            <a:ahLst/>
            <a:cxnLst/>
            <a:rect l="l" t="t" r="r" b="b"/>
            <a:pathLst>
              <a:path w="8462645" h="641350">
                <a:moveTo>
                  <a:pt x="0" y="106799"/>
                </a:moveTo>
                <a:lnTo>
                  <a:pt x="8392" y="65228"/>
                </a:lnTo>
                <a:lnTo>
                  <a:pt x="31280" y="31280"/>
                </a:lnTo>
                <a:lnTo>
                  <a:pt x="65227" y="8392"/>
                </a:lnTo>
                <a:lnTo>
                  <a:pt x="106798" y="0"/>
                </a:lnTo>
                <a:lnTo>
                  <a:pt x="8355635" y="0"/>
                </a:lnTo>
                <a:lnTo>
                  <a:pt x="8397206" y="8392"/>
                </a:lnTo>
                <a:lnTo>
                  <a:pt x="8431153" y="31280"/>
                </a:lnTo>
                <a:lnTo>
                  <a:pt x="8454041" y="65228"/>
                </a:lnTo>
                <a:lnTo>
                  <a:pt x="8462434" y="106799"/>
                </a:lnTo>
                <a:lnTo>
                  <a:pt x="8462434" y="533958"/>
                </a:lnTo>
                <a:lnTo>
                  <a:pt x="8454041" y="575529"/>
                </a:lnTo>
                <a:lnTo>
                  <a:pt x="8431153" y="609476"/>
                </a:lnTo>
                <a:lnTo>
                  <a:pt x="8397206" y="632364"/>
                </a:lnTo>
                <a:lnTo>
                  <a:pt x="8355635" y="640757"/>
                </a:lnTo>
                <a:lnTo>
                  <a:pt x="106798" y="640757"/>
                </a:lnTo>
                <a:lnTo>
                  <a:pt x="65227" y="632364"/>
                </a:lnTo>
                <a:lnTo>
                  <a:pt x="31280" y="609476"/>
                </a:lnTo>
                <a:lnTo>
                  <a:pt x="8392" y="575529"/>
                </a:lnTo>
                <a:lnTo>
                  <a:pt x="0" y="533958"/>
                </a:lnTo>
                <a:lnTo>
                  <a:pt x="0" y="10679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669035"/>
            <a:ext cx="79622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  <a:tab pos="1781175" algn="l"/>
                <a:tab pos="2270760" algn="l"/>
                <a:tab pos="3851910" algn="l"/>
                <a:tab pos="5441950" algn="l"/>
              </a:tabLst>
            </a:pPr>
            <a:r>
              <a:rPr lang="pl-PL" dirty="0"/>
              <a:t> </a:t>
            </a:r>
            <a:r>
              <a:rPr dirty="0"/>
              <a:t>P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IT</a:t>
            </a:r>
            <a:r>
              <a:rPr dirty="0"/>
              <a:t>YKA</a:t>
            </a:r>
            <a:r>
              <a:rPr lang="pl-PL" dirty="0"/>
              <a:t> </a:t>
            </a:r>
            <a:r>
              <a:rPr dirty="0"/>
              <a:t>RE</a:t>
            </a:r>
            <a:r>
              <a:rPr spc="-5" dirty="0"/>
              <a:t>T</a:t>
            </a:r>
            <a:r>
              <a:rPr dirty="0"/>
              <a:t>ENCJI</a:t>
            </a:r>
            <a:r>
              <a:rPr lang="pl-PL" dirty="0"/>
              <a:t> </a:t>
            </a:r>
            <a:r>
              <a:rPr dirty="0"/>
              <a:t>DANYCH</a:t>
            </a:r>
            <a:r>
              <a:rPr lang="pl-PL" dirty="0"/>
              <a:t> OSOBOWYCH</a:t>
            </a:r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72583"/>
              </p:ext>
            </p:extLst>
          </p:nvPr>
        </p:nvGraphicFramePr>
        <p:xfrm>
          <a:off x="349910" y="1389479"/>
          <a:ext cx="8462010" cy="5004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999"/>
                        </a:lnSpc>
                        <a:spcBef>
                          <a:spcPts val="585"/>
                        </a:spcBef>
                      </a:pPr>
                      <a:r>
                        <a:rPr lang="pl-PL" sz="1600" spc="-5" dirty="0">
                          <a:latin typeface="Arial"/>
                          <a:cs typeface="Arial"/>
                        </a:rPr>
                        <a:t>Uczelnia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przechowuje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dane osobowe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formie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umożliwiającej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identyfikację osoby, której dane dotyczą, przez okres nie dłuższy, niż  jest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niezbędne do celów,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których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 są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przetwarzane.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605"/>
                        </a:spcBef>
                      </a:pPr>
                      <a:r>
                        <a:rPr lang="pl-PL" sz="1600" spc="-10" dirty="0">
                          <a:latin typeface="Arial"/>
                          <a:cs typeface="Arial"/>
                        </a:rPr>
                        <a:t>Administrator 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określa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długość okresu przechowywania danych  osobowych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(np.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formie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dokumentów),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które są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przetwarzane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ramach krajowej  organizacji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zakładowej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organizacji.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5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11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Dokumenty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inne nośniki zawierające dane osobowe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być przechowywane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sposób zapewniający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odpowiedni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stopień bezpieczeństwa przechowywanych  danych. Dokumenty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inne nośniki zawierające dane osobowe mogą być  przechowywane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obszarze przetwarzania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sposób zabezpieczający przed  dostępem</a:t>
                      </a:r>
                      <a:r>
                        <a:rPr sz="16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osób</a:t>
                      </a:r>
                      <a:r>
                        <a:rPr sz="16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nieuprawnionych,</a:t>
                      </a:r>
                      <a:r>
                        <a:rPr sz="16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także</a:t>
                      </a:r>
                      <a:r>
                        <a:rPr sz="16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przez</a:t>
                      </a:r>
                      <a:r>
                        <a:rPr sz="16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profesjonalny</a:t>
                      </a:r>
                      <a:r>
                        <a:rPr sz="16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podmiot</a:t>
                      </a:r>
                      <a:r>
                        <a:rPr sz="16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zewnętrzny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 algn="just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prowadzący działalność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zakresu bezpiecznego przechowywania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informacji.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05"/>
                        </a:spcBef>
                        <a:tabLst>
                          <a:tab pos="476884" algn="l"/>
                          <a:tab pos="1289685" algn="l"/>
                          <a:tab pos="2037080" algn="l"/>
                          <a:tab pos="3674110" algn="l"/>
                          <a:tab pos="4262755" algn="l"/>
                          <a:tab pos="5212080" algn="l"/>
                          <a:tab pos="6093460" algn="l"/>
                          <a:tab pos="6818630" algn="l"/>
                          <a:tab pos="774890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upływie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okresu	przechowywania	dane	osobowe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powinny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zostać	usunięte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niszczone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sposób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uniemożliwiający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odtworzenie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830362"/>
          <a:ext cx="7777480" cy="5117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054">
                <a:tc gridSpan="2">
                  <a:txBody>
                    <a:bodyPr/>
                    <a:lstStyle/>
                    <a:p>
                      <a:pPr marL="82169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RETENCJA DANYCH OSOBOWYCH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ZASADY OGÓLNE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993">
                <a:tc>
                  <a:txBody>
                    <a:bodyPr/>
                    <a:lstStyle/>
                    <a:p>
                      <a:pPr marL="480059" marR="336550" indent="-135890">
                        <a:lnSpc>
                          <a:spcPct val="113700"/>
                        </a:lnSpc>
                        <a:spcBef>
                          <a:spcPts val="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DSTA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PRAWNA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OKRES PRZECHOWYWANIA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3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Zgoda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9375" marR="73025" algn="ctr">
                        <a:lnSpc>
                          <a:spcPct val="1137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(Art.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 lit.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a)  RODO)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5085" marR="36830" algn="just">
                        <a:lnSpc>
                          <a:spcPct val="114399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Ustalenie konkretnego okresu przechowywania danych,  niezbędnego do realizacji celu przetwarzania danych opartego  na zgodzie,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gdy nie jest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możliwe, określenie kryteriów  ustalania tego okresu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 czasu wycofania zgody</a:t>
                      </a:r>
                      <a:r>
                        <a:rPr sz="160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na  przetwarzanie danych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Umowa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660" marR="67310" algn="ctr">
                        <a:lnSpc>
                          <a:spcPts val="2210"/>
                        </a:lnSpc>
                        <a:spcBef>
                          <a:spcPts val="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(Art.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 lit.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b)  RODO)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 marR="36830" algn="just">
                        <a:lnSpc>
                          <a:spcPct val="114599"/>
                        </a:lnSpc>
                        <a:spcBef>
                          <a:spcPts val="11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Przetwarzanie danych osobowych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przez okres trwania  umowy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tym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okresie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przez okres przedawnienia  ewentualnych roszczeń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wynikający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powszechnie  obowiązujących przepisów prawa.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961485"/>
          <a:ext cx="7777480" cy="5743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933">
                <a:tc gridSpan="2">
                  <a:txBody>
                    <a:bodyPr/>
                    <a:lstStyle/>
                    <a:p>
                      <a:pPr marL="82169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RETENCJA DANYCH OSOBOWYCH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ZASADY OGÓLNE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45">
                <a:tc>
                  <a:txBody>
                    <a:bodyPr/>
                    <a:lstStyle/>
                    <a:p>
                      <a:pPr marL="480059" marR="336550" indent="-135890">
                        <a:lnSpc>
                          <a:spcPct val="1137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DSTA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PRAWNA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OKRES PRZECHOWYWANIA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Obowiązek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prawny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5885" marR="89535" algn="ctr">
                        <a:lnSpc>
                          <a:spcPct val="1137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(art.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 lit.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c)  RODO)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7465" algn="just">
                        <a:lnSpc>
                          <a:spcPct val="114999"/>
                        </a:lnSpc>
                        <a:spcBef>
                          <a:spcPts val="9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Przetwarzanie danych osobowych przez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okres czasu  wynikający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powszechnie obowiązujących przepisów  prawa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Przetwarzanie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przez</a:t>
                      </a:r>
                      <a:r>
                        <a:rPr sz="16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okres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nie</a:t>
                      </a:r>
                      <a:r>
                        <a:rPr sz="16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dłuższy,</a:t>
                      </a:r>
                      <a:r>
                        <a:rPr sz="16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niż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77850" algn="l"/>
                          <a:tab pos="951865" algn="l"/>
                          <a:tab pos="2125980" algn="l"/>
                          <a:tab pos="2555875" algn="l"/>
                          <a:tab pos="3360420" algn="l"/>
                          <a:tab pos="3700779" algn="l"/>
                          <a:tab pos="4616450" algn="l"/>
                          <a:tab pos="5271135" algn="l"/>
                          <a:tab pos="563435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jest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to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niezbędne	do	celów,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których	dane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te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321310" marR="313690" indent="-635" algn="ctr">
                        <a:lnSpc>
                          <a:spcPct val="114399"/>
                        </a:lnSpc>
                        <a:spcBef>
                          <a:spcPts val="9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Prawnie  u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asadn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interes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8110" marR="111125" algn="ctr">
                        <a:lnSpc>
                          <a:spcPct val="1137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(art.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 lit.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f)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RODO)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466215" algn="l"/>
                          <a:tab pos="1870075" algn="l"/>
                          <a:tab pos="2251710" algn="l"/>
                          <a:tab pos="2948940" algn="l"/>
                          <a:tab pos="4111625" algn="l"/>
                          <a:tab pos="5227955" algn="l"/>
                        </a:tabLst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przetwarzane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lub	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do	czasu	wniesienia	sprzeciwu	wobec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5085" marR="37465">
                        <a:lnSpc>
                          <a:spcPts val="2210"/>
                        </a:lnSpc>
                        <a:spcBef>
                          <a:spcPts val="10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przetwarzania danych osobowych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 przetwarzania  danych</a:t>
                      </a:r>
                      <a:r>
                        <a:rPr sz="16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tych</a:t>
                      </a:r>
                      <a:r>
                        <a:rPr sz="16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celach,</a:t>
                      </a:r>
                      <a:r>
                        <a:rPr sz="16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przyczyn</a:t>
                      </a:r>
                      <a:r>
                        <a:rPr sz="16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związanych</a:t>
                      </a:r>
                      <a:r>
                        <a:rPr sz="16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5085" marR="37465">
                        <a:lnSpc>
                          <a:spcPts val="2180"/>
                        </a:lnSpc>
                        <a:spcBef>
                          <a:spcPts val="20"/>
                        </a:spcBef>
                        <a:tabLst>
                          <a:tab pos="1035685" algn="l"/>
                          <a:tab pos="2072639" algn="l"/>
                          <a:tab pos="3030220" algn="l"/>
                          <a:tab pos="4631055" algn="l"/>
                          <a:tab pos="563435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szczególną sytuacją podmiotu danych, chyba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Spółka wykaże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ych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adn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ych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przetwarzania,  nadrzędnych  wobec  interesów,  praw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wolności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podmiotu danych, lub podstaw do ustalenia, dochodzenia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lub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obrony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roszczeń.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439388"/>
            <a:ext cx="8462645" cy="903605"/>
          </a:xfrm>
          <a:custGeom>
            <a:avLst/>
            <a:gdLst/>
            <a:ahLst/>
            <a:cxnLst/>
            <a:rect l="l" t="t" r="r" b="b"/>
            <a:pathLst>
              <a:path w="8462645" h="903605">
                <a:moveTo>
                  <a:pt x="8311925" y="0"/>
                </a:moveTo>
                <a:lnTo>
                  <a:pt x="150507" y="0"/>
                </a:lnTo>
                <a:lnTo>
                  <a:pt x="102935" y="7673"/>
                </a:lnTo>
                <a:lnTo>
                  <a:pt x="61619" y="29039"/>
                </a:lnTo>
                <a:lnTo>
                  <a:pt x="29039" y="61620"/>
                </a:lnTo>
                <a:lnTo>
                  <a:pt x="7672" y="102936"/>
                </a:lnTo>
                <a:lnTo>
                  <a:pt x="0" y="150508"/>
                </a:lnTo>
                <a:lnTo>
                  <a:pt x="0" y="752518"/>
                </a:lnTo>
                <a:lnTo>
                  <a:pt x="7672" y="800090"/>
                </a:lnTo>
                <a:lnTo>
                  <a:pt x="29039" y="841406"/>
                </a:lnTo>
                <a:lnTo>
                  <a:pt x="61619" y="873987"/>
                </a:lnTo>
                <a:lnTo>
                  <a:pt x="102935" y="895354"/>
                </a:lnTo>
                <a:lnTo>
                  <a:pt x="150507" y="903027"/>
                </a:lnTo>
                <a:lnTo>
                  <a:pt x="8311925" y="903027"/>
                </a:lnTo>
                <a:lnTo>
                  <a:pt x="8359497" y="895354"/>
                </a:lnTo>
                <a:lnTo>
                  <a:pt x="8400813" y="873987"/>
                </a:lnTo>
                <a:lnTo>
                  <a:pt x="8433393" y="841406"/>
                </a:lnTo>
                <a:lnTo>
                  <a:pt x="8454760" y="800090"/>
                </a:lnTo>
                <a:lnTo>
                  <a:pt x="8462433" y="752518"/>
                </a:lnTo>
                <a:lnTo>
                  <a:pt x="8462433" y="150508"/>
                </a:lnTo>
                <a:lnTo>
                  <a:pt x="8454760" y="102936"/>
                </a:lnTo>
                <a:lnTo>
                  <a:pt x="8433393" y="61620"/>
                </a:lnTo>
                <a:lnTo>
                  <a:pt x="8400813" y="29039"/>
                </a:lnTo>
                <a:lnTo>
                  <a:pt x="8359497" y="7673"/>
                </a:lnTo>
                <a:lnTo>
                  <a:pt x="831192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439388"/>
            <a:ext cx="8462645" cy="903605"/>
          </a:xfrm>
          <a:custGeom>
            <a:avLst/>
            <a:gdLst/>
            <a:ahLst/>
            <a:cxnLst/>
            <a:rect l="l" t="t" r="r" b="b"/>
            <a:pathLst>
              <a:path w="8462645" h="903605">
                <a:moveTo>
                  <a:pt x="0" y="150509"/>
                </a:moveTo>
                <a:lnTo>
                  <a:pt x="7673" y="102936"/>
                </a:lnTo>
                <a:lnTo>
                  <a:pt x="29039" y="61620"/>
                </a:lnTo>
                <a:lnTo>
                  <a:pt x="61619" y="29039"/>
                </a:lnTo>
                <a:lnTo>
                  <a:pt x="102935" y="7673"/>
                </a:lnTo>
                <a:lnTo>
                  <a:pt x="150508" y="0"/>
                </a:lnTo>
                <a:lnTo>
                  <a:pt x="8311926" y="0"/>
                </a:lnTo>
                <a:lnTo>
                  <a:pt x="8359498" y="7673"/>
                </a:lnTo>
                <a:lnTo>
                  <a:pt x="8400814" y="29039"/>
                </a:lnTo>
                <a:lnTo>
                  <a:pt x="8433394" y="61620"/>
                </a:lnTo>
                <a:lnTo>
                  <a:pt x="8454761" y="102936"/>
                </a:lnTo>
                <a:lnTo>
                  <a:pt x="8462434" y="150509"/>
                </a:lnTo>
                <a:lnTo>
                  <a:pt x="8462434" y="752518"/>
                </a:lnTo>
                <a:lnTo>
                  <a:pt x="8454761" y="800091"/>
                </a:lnTo>
                <a:lnTo>
                  <a:pt x="8433394" y="841407"/>
                </a:lnTo>
                <a:lnTo>
                  <a:pt x="8400814" y="873988"/>
                </a:lnTo>
                <a:lnTo>
                  <a:pt x="8359498" y="895354"/>
                </a:lnTo>
                <a:lnTo>
                  <a:pt x="8311926" y="903028"/>
                </a:lnTo>
                <a:lnTo>
                  <a:pt x="150508" y="903028"/>
                </a:lnTo>
                <a:lnTo>
                  <a:pt x="102935" y="895354"/>
                </a:lnTo>
                <a:lnTo>
                  <a:pt x="61619" y="873988"/>
                </a:lnTo>
                <a:lnTo>
                  <a:pt x="29039" y="841407"/>
                </a:lnTo>
                <a:lnTo>
                  <a:pt x="7673" y="800091"/>
                </a:lnTo>
                <a:lnTo>
                  <a:pt x="0" y="752518"/>
                </a:lnTo>
                <a:lnTo>
                  <a:pt x="0" y="15050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841" y="434340"/>
            <a:ext cx="8256905" cy="863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87500"/>
              </a:lnSpc>
              <a:spcBef>
                <a:spcPts val="400"/>
              </a:spcBef>
            </a:pP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PROCEDURA POSTĘPOWANIA</a:t>
            </a:r>
            <a:r>
              <a:rPr lang="pl-PL"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PRZYPADKU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KONTROLI PRZESTRZEGANIA PRZEPISÓW 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OCHRONIE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DANYCH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33405"/>
              </p:ext>
            </p:extLst>
          </p:nvPr>
        </p:nvGraphicFramePr>
        <p:xfrm>
          <a:off x="349910" y="1389479"/>
          <a:ext cx="8462010" cy="4981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14999"/>
                        </a:lnSpc>
                        <a:spcBef>
                          <a:spcPts val="655"/>
                        </a:spcBef>
                        <a:tabLst>
                          <a:tab pos="968375" algn="l"/>
                          <a:tab pos="1598295" algn="l"/>
                          <a:tab pos="2643505" algn="l"/>
                          <a:tab pos="3498850" algn="l"/>
                          <a:tab pos="4963160" algn="l"/>
                          <a:tab pos="6009005" algn="l"/>
                          <a:tab pos="6254115" algn="l"/>
                          <a:tab pos="716470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PU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	m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ć	k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ę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egan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ep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	o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ych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ct val="135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Czynności kontrolnych dokonuje się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obecności kontrolowanego lub osoby przez  niego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upoważnionej.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1185"/>
                        </a:spcBef>
                      </a:pPr>
                      <a:r>
                        <a:rPr lang="pl-PL" sz="1600" spc="-10" dirty="0">
                          <a:latin typeface="Arial"/>
                          <a:cs typeface="Arial"/>
                        </a:rPr>
                        <a:t>Rektor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wyznacza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osobę upoważnioną do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reprezentowania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trakcie kontroli oraz wyznacza jej  zastępców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trakcie nieobecności osoby upoważnionej). Wszystkie powyższe osoby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posiadać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odpowiednie pisemne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upoważnienie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599"/>
                        </a:lnSpc>
                        <a:spcBef>
                          <a:spcPts val="15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Podczas kontroli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być obecni: (i) osoba upoważniona do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reprezentowania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Uczelni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trakcie kontroli (albo jej upoważnieni  zastępcy); (ii)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oraz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(iii) osoby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wskazane</a:t>
                      </a:r>
                      <a:r>
                        <a:rPr sz="1600" spc="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latin typeface="Arial"/>
                          <a:cs typeface="Arial"/>
                        </a:rPr>
                        <a:t>przez</a:t>
                      </a:r>
                      <a:r>
                        <a:rPr lang="pl-PL"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spc="-10" dirty="0">
                          <a:latin typeface="Arial"/>
                          <a:cs typeface="Arial"/>
                        </a:rPr>
                        <a:t>Rektora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230" y="1196751"/>
            <a:ext cx="8713470" cy="701040"/>
          </a:xfrm>
          <a:custGeom>
            <a:avLst/>
            <a:gdLst/>
            <a:ahLst/>
            <a:cxnLst/>
            <a:rect l="l" t="t" r="r" b="b"/>
            <a:pathLst>
              <a:path w="8713470" h="701039">
                <a:moveTo>
                  <a:pt x="0" y="701039"/>
                </a:moveTo>
                <a:lnTo>
                  <a:pt x="8712968" y="701039"/>
                </a:lnTo>
                <a:lnTo>
                  <a:pt x="8712968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230" y="1897791"/>
            <a:ext cx="8713470" cy="4480560"/>
          </a:xfrm>
          <a:custGeom>
            <a:avLst/>
            <a:gdLst/>
            <a:ahLst/>
            <a:cxnLst/>
            <a:rect l="l" t="t" r="r" b="b"/>
            <a:pathLst>
              <a:path w="8713470" h="4480560">
                <a:moveTo>
                  <a:pt x="0" y="4480560"/>
                </a:moveTo>
                <a:lnTo>
                  <a:pt x="8712968" y="4480560"/>
                </a:lnTo>
                <a:lnTo>
                  <a:pt x="8712968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880" y="1891441"/>
            <a:ext cx="8726170" cy="12700"/>
          </a:xfrm>
          <a:custGeom>
            <a:avLst/>
            <a:gdLst/>
            <a:ahLst/>
            <a:cxnLst/>
            <a:rect l="l" t="t" r="r" b="b"/>
            <a:pathLst>
              <a:path w="8726170" h="12700">
                <a:moveTo>
                  <a:pt x="0" y="0"/>
                </a:moveTo>
                <a:lnTo>
                  <a:pt x="8725668" y="0"/>
                </a:lnTo>
                <a:lnTo>
                  <a:pt x="8725668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30" y="1190401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6199" y="1190401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880" y="1196751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566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880" y="6378351"/>
            <a:ext cx="8726170" cy="0"/>
          </a:xfrm>
          <a:custGeom>
            <a:avLst/>
            <a:gdLst/>
            <a:ahLst/>
            <a:cxnLst/>
            <a:rect l="l" t="t" r="r" b="b"/>
            <a:pathLst>
              <a:path w="8726170">
                <a:moveTo>
                  <a:pt x="0" y="0"/>
                </a:moveTo>
                <a:lnTo>
                  <a:pt x="872566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1970" y="1217676"/>
            <a:ext cx="8555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Arial"/>
                <a:cs typeface="Arial"/>
              </a:rPr>
              <a:t>KONTROLA </a:t>
            </a:r>
            <a:r>
              <a:rPr b="1" i="0" dirty="0">
                <a:latin typeface="Arial"/>
                <a:cs typeface="Arial"/>
              </a:rPr>
              <a:t>PRZESTRZEGANIA </a:t>
            </a:r>
            <a:r>
              <a:rPr b="1" i="0" spc="-5" dirty="0">
                <a:latin typeface="Arial"/>
                <a:cs typeface="Arial"/>
              </a:rPr>
              <a:t>PRZEPISÓW </a:t>
            </a:r>
            <a:r>
              <a:rPr b="1" i="0" dirty="0">
                <a:latin typeface="Arial"/>
                <a:cs typeface="Arial"/>
              </a:rPr>
              <a:t>O </a:t>
            </a:r>
            <a:r>
              <a:rPr b="1" i="0" spc="-5" dirty="0">
                <a:latin typeface="Arial"/>
                <a:cs typeface="Arial"/>
              </a:rPr>
              <a:t>OCHRONIE </a:t>
            </a:r>
            <a:r>
              <a:rPr b="1" i="0" dirty="0">
                <a:latin typeface="Arial"/>
                <a:cs typeface="Arial"/>
              </a:rPr>
              <a:t>DANYCH  </a:t>
            </a:r>
            <a:r>
              <a:rPr b="1" i="0" spc="-5" dirty="0">
                <a:latin typeface="Arial"/>
                <a:cs typeface="Arial"/>
              </a:rPr>
              <a:t>OSOBOWYCH</a:t>
            </a:r>
          </a:p>
        </p:txBody>
      </p:sp>
      <p:sp>
        <p:nvSpPr>
          <p:cNvPr id="10" name="object 10"/>
          <p:cNvSpPr/>
          <p:nvPr/>
        </p:nvSpPr>
        <p:spPr>
          <a:xfrm>
            <a:off x="239861" y="3564409"/>
            <a:ext cx="2244090" cy="1241425"/>
          </a:xfrm>
          <a:custGeom>
            <a:avLst/>
            <a:gdLst/>
            <a:ahLst/>
            <a:cxnLst/>
            <a:rect l="l" t="t" r="r" b="b"/>
            <a:pathLst>
              <a:path w="2244090" h="1241425">
                <a:moveTo>
                  <a:pt x="2119772" y="0"/>
                </a:moveTo>
                <a:lnTo>
                  <a:pt x="124133" y="0"/>
                </a:lnTo>
                <a:lnTo>
                  <a:pt x="75815" y="9755"/>
                </a:lnTo>
                <a:lnTo>
                  <a:pt x="36358" y="36357"/>
                </a:lnTo>
                <a:lnTo>
                  <a:pt x="9755" y="75815"/>
                </a:lnTo>
                <a:lnTo>
                  <a:pt x="0" y="124133"/>
                </a:lnTo>
                <a:lnTo>
                  <a:pt x="0" y="1117211"/>
                </a:lnTo>
                <a:lnTo>
                  <a:pt x="9755" y="1165530"/>
                </a:lnTo>
                <a:lnTo>
                  <a:pt x="36358" y="1204988"/>
                </a:lnTo>
                <a:lnTo>
                  <a:pt x="75815" y="1231591"/>
                </a:lnTo>
                <a:lnTo>
                  <a:pt x="124133" y="1241346"/>
                </a:lnTo>
                <a:lnTo>
                  <a:pt x="2119772" y="1241346"/>
                </a:lnTo>
                <a:lnTo>
                  <a:pt x="2168091" y="1231591"/>
                </a:lnTo>
                <a:lnTo>
                  <a:pt x="2207548" y="1204988"/>
                </a:lnTo>
                <a:lnTo>
                  <a:pt x="2234152" y="1165530"/>
                </a:lnTo>
                <a:lnTo>
                  <a:pt x="2243907" y="1117211"/>
                </a:lnTo>
                <a:lnTo>
                  <a:pt x="2243907" y="124133"/>
                </a:lnTo>
                <a:lnTo>
                  <a:pt x="2234152" y="75815"/>
                </a:lnTo>
                <a:lnTo>
                  <a:pt x="2207548" y="36357"/>
                </a:lnTo>
                <a:lnTo>
                  <a:pt x="2168091" y="9755"/>
                </a:lnTo>
                <a:lnTo>
                  <a:pt x="2119772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4354" y="3923284"/>
            <a:ext cx="2035175" cy="485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60985">
              <a:lnSpc>
                <a:spcPts val="1700"/>
              </a:lnSpc>
              <a:spcBef>
                <a:spcPts val="34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STAWIENIE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SIĘ 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KONTROLUJĄCEGO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3769" y="2757534"/>
            <a:ext cx="993140" cy="1428115"/>
          </a:xfrm>
          <a:custGeom>
            <a:avLst/>
            <a:gdLst/>
            <a:ahLst/>
            <a:cxnLst/>
            <a:rect l="l" t="t" r="r" b="b"/>
            <a:pathLst>
              <a:path w="993139" h="1428114">
                <a:moveTo>
                  <a:pt x="0" y="1427548"/>
                </a:moveTo>
                <a:lnTo>
                  <a:pt x="993077" y="0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6847" y="2136861"/>
            <a:ext cx="2482850" cy="1241425"/>
          </a:xfrm>
          <a:custGeom>
            <a:avLst/>
            <a:gdLst/>
            <a:ahLst/>
            <a:cxnLst/>
            <a:rect l="l" t="t" r="r" b="b"/>
            <a:pathLst>
              <a:path w="2482850" h="1241425">
                <a:moveTo>
                  <a:pt x="2358557" y="0"/>
                </a:moveTo>
                <a:lnTo>
                  <a:pt x="124134" y="0"/>
                </a:lnTo>
                <a:lnTo>
                  <a:pt x="75815" y="9755"/>
                </a:lnTo>
                <a:lnTo>
                  <a:pt x="36358" y="36358"/>
                </a:lnTo>
                <a:lnTo>
                  <a:pt x="9755" y="75816"/>
                </a:lnTo>
                <a:lnTo>
                  <a:pt x="0" y="124134"/>
                </a:lnTo>
                <a:lnTo>
                  <a:pt x="0" y="1117211"/>
                </a:lnTo>
                <a:lnTo>
                  <a:pt x="9755" y="1165530"/>
                </a:lnTo>
                <a:lnTo>
                  <a:pt x="36358" y="1204988"/>
                </a:lnTo>
                <a:lnTo>
                  <a:pt x="75815" y="1231591"/>
                </a:lnTo>
                <a:lnTo>
                  <a:pt x="124134" y="1241346"/>
                </a:lnTo>
                <a:lnTo>
                  <a:pt x="2358557" y="1241346"/>
                </a:lnTo>
                <a:lnTo>
                  <a:pt x="2406876" y="1231591"/>
                </a:lnTo>
                <a:lnTo>
                  <a:pt x="2446333" y="1204988"/>
                </a:lnTo>
                <a:lnTo>
                  <a:pt x="2472936" y="1165530"/>
                </a:lnTo>
                <a:lnTo>
                  <a:pt x="2482691" y="1117211"/>
                </a:lnTo>
                <a:lnTo>
                  <a:pt x="2482691" y="124134"/>
                </a:lnTo>
                <a:lnTo>
                  <a:pt x="2472936" y="75816"/>
                </a:lnTo>
                <a:lnTo>
                  <a:pt x="2446333" y="36358"/>
                </a:lnTo>
                <a:lnTo>
                  <a:pt x="2406876" y="9755"/>
                </a:lnTo>
                <a:lnTo>
                  <a:pt x="23585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64606" y="2411984"/>
            <a:ext cx="1507490" cy="6477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50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SPRAWDZENIE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IMIENNEGO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AŻN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83769" y="4185083"/>
            <a:ext cx="993140" cy="0"/>
          </a:xfrm>
          <a:custGeom>
            <a:avLst/>
            <a:gdLst/>
            <a:ahLst/>
            <a:cxnLst/>
            <a:rect l="l" t="t" r="r" b="b"/>
            <a:pathLst>
              <a:path w="993139">
                <a:moveTo>
                  <a:pt x="0" y="0"/>
                </a:moveTo>
                <a:lnTo>
                  <a:pt x="993077" y="0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6847" y="3564409"/>
            <a:ext cx="2482850" cy="1241425"/>
          </a:xfrm>
          <a:custGeom>
            <a:avLst/>
            <a:gdLst/>
            <a:ahLst/>
            <a:cxnLst/>
            <a:rect l="l" t="t" r="r" b="b"/>
            <a:pathLst>
              <a:path w="2482850" h="1241425">
                <a:moveTo>
                  <a:pt x="2358557" y="0"/>
                </a:moveTo>
                <a:lnTo>
                  <a:pt x="124134" y="0"/>
                </a:lnTo>
                <a:lnTo>
                  <a:pt x="75815" y="9755"/>
                </a:lnTo>
                <a:lnTo>
                  <a:pt x="36358" y="36358"/>
                </a:lnTo>
                <a:lnTo>
                  <a:pt x="9755" y="75815"/>
                </a:lnTo>
                <a:lnTo>
                  <a:pt x="0" y="124134"/>
                </a:lnTo>
                <a:lnTo>
                  <a:pt x="0" y="1117211"/>
                </a:lnTo>
                <a:lnTo>
                  <a:pt x="9755" y="1165530"/>
                </a:lnTo>
                <a:lnTo>
                  <a:pt x="36358" y="1204988"/>
                </a:lnTo>
                <a:lnTo>
                  <a:pt x="75815" y="1231591"/>
                </a:lnTo>
                <a:lnTo>
                  <a:pt x="124134" y="1241346"/>
                </a:lnTo>
                <a:lnTo>
                  <a:pt x="2358557" y="1241346"/>
                </a:lnTo>
                <a:lnTo>
                  <a:pt x="2406876" y="1231591"/>
                </a:lnTo>
                <a:lnTo>
                  <a:pt x="2446333" y="1204988"/>
                </a:lnTo>
                <a:lnTo>
                  <a:pt x="2472936" y="1165530"/>
                </a:lnTo>
                <a:lnTo>
                  <a:pt x="2482691" y="1117211"/>
                </a:lnTo>
                <a:lnTo>
                  <a:pt x="2482691" y="124134"/>
                </a:lnTo>
                <a:lnTo>
                  <a:pt x="2472936" y="75815"/>
                </a:lnTo>
                <a:lnTo>
                  <a:pt x="2446333" y="36358"/>
                </a:lnTo>
                <a:lnTo>
                  <a:pt x="2406876" y="9755"/>
                </a:lnTo>
                <a:lnTo>
                  <a:pt x="23585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06866" y="3838447"/>
            <a:ext cx="1423035" cy="6477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5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SPR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WDZEN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LEGITYMACJI  SŁUŻBOWEJ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83769" y="4185082"/>
            <a:ext cx="993140" cy="1428115"/>
          </a:xfrm>
          <a:custGeom>
            <a:avLst/>
            <a:gdLst/>
            <a:ahLst/>
            <a:cxnLst/>
            <a:rect l="l" t="t" r="r" b="b"/>
            <a:pathLst>
              <a:path w="993139" h="1428114">
                <a:moveTo>
                  <a:pt x="0" y="0"/>
                </a:moveTo>
                <a:lnTo>
                  <a:pt x="993077" y="1427548"/>
                </a:lnTo>
              </a:path>
            </a:pathLst>
          </a:custGeom>
          <a:ln w="25400">
            <a:solidFill>
              <a:srgbClr val="725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6847" y="4991958"/>
            <a:ext cx="2482850" cy="1241425"/>
          </a:xfrm>
          <a:custGeom>
            <a:avLst/>
            <a:gdLst/>
            <a:ahLst/>
            <a:cxnLst/>
            <a:rect l="l" t="t" r="r" b="b"/>
            <a:pathLst>
              <a:path w="2482850" h="1241425">
                <a:moveTo>
                  <a:pt x="2358557" y="0"/>
                </a:moveTo>
                <a:lnTo>
                  <a:pt x="124134" y="0"/>
                </a:lnTo>
                <a:lnTo>
                  <a:pt x="75815" y="9755"/>
                </a:lnTo>
                <a:lnTo>
                  <a:pt x="36358" y="36358"/>
                </a:lnTo>
                <a:lnTo>
                  <a:pt x="9755" y="75816"/>
                </a:lnTo>
                <a:lnTo>
                  <a:pt x="0" y="124134"/>
                </a:lnTo>
                <a:lnTo>
                  <a:pt x="0" y="1117211"/>
                </a:lnTo>
                <a:lnTo>
                  <a:pt x="9755" y="1165530"/>
                </a:lnTo>
                <a:lnTo>
                  <a:pt x="36358" y="1204988"/>
                </a:lnTo>
                <a:lnTo>
                  <a:pt x="75815" y="1231591"/>
                </a:lnTo>
                <a:lnTo>
                  <a:pt x="124134" y="1241346"/>
                </a:lnTo>
                <a:lnTo>
                  <a:pt x="2358557" y="1241346"/>
                </a:lnTo>
                <a:lnTo>
                  <a:pt x="2406876" y="1231591"/>
                </a:lnTo>
                <a:lnTo>
                  <a:pt x="2446333" y="1204988"/>
                </a:lnTo>
                <a:lnTo>
                  <a:pt x="2472936" y="1165530"/>
                </a:lnTo>
                <a:lnTo>
                  <a:pt x="2482691" y="1117211"/>
                </a:lnTo>
                <a:lnTo>
                  <a:pt x="2482691" y="124134"/>
                </a:lnTo>
                <a:lnTo>
                  <a:pt x="2472936" y="75816"/>
                </a:lnTo>
                <a:lnTo>
                  <a:pt x="2446333" y="36358"/>
                </a:lnTo>
                <a:lnTo>
                  <a:pt x="2406876" y="9755"/>
                </a:lnTo>
                <a:lnTo>
                  <a:pt x="235855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41314" y="4969255"/>
            <a:ext cx="2353945" cy="1244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ct val="86700"/>
              </a:lnSpc>
              <a:spcBef>
                <a:spcPts val="340"/>
              </a:spcBef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ZAWIADOMIENIE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PRZEŁOŻONEGO,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KODO,  OSOBY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UPOWAŻNIONEJ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REPREZENTOWANIA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TRAKCIE KONTROLI, 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ZARZĄDU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8224" y="4725144"/>
            <a:ext cx="2164080" cy="1607185"/>
          </a:xfrm>
          <a:prstGeom prst="rect">
            <a:avLst/>
          </a:prstGeom>
          <a:solidFill>
            <a:srgbClr val="725116">
              <a:alpha val="59999"/>
            </a:srgbClr>
          </a:solidFill>
        </p:spPr>
        <p:txBody>
          <a:bodyPr vert="horz" wrap="square" lIns="0" tIns="57150" rIns="0" bIns="0" rtlCol="0">
            <a:spAutoFit/>
          </a:bodyPr>
          <a:lstStyle/>
          <a:p>
            <a:pPr marL="92075" marR="83820" algn="ctr">
              <a:lnSpc>
                <a:spcPct val="99300"/>
              </a:lnSpc>
              <a:spcBef>
                <a:spcPts val="4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Kontrola może zostać  przeprowadzona  dopiero do stawieniu  się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osoby  upoważnionej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  reprezentowania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Spółki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trakcie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kontroli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8224" y="2329408"/>
            <a:ext cx="2164080" cy="2235200"/>
          </a:xfrm>
          <a:prstGeom prst="rect">
            <a:avLst/>
          </a:prstGeom>
          <a:solidFill>
            <a:srgbClr val="725116">
              <a:alpha val="59999"/>
            </a:srgb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79400" marR="271145" algn="ctr">
              <a:lnSpc>
                <a:spcPct val="993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Brak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upoważnienia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legitymacji lub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upoważnienie  niespełniające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wymogów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brak  możliwości  przystąpienia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czynności kontrolnych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68144" y="5554076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90" h="76200">
                <a:moveTo>
                  <a:pt x="643879" y="50799"/>
                </a:moveTo>
                <a:lnTo>
                  <a:pt x="643879" y="76200"/>
                </a:lnTo>
                <a:lnTo>
                  <a:pt x="694679" y="50800"/>
                </a:lnTo>
                <a:lnTo>
                  <a:pt x="643879" y="50799"/>
                </a:lnTo>
                <a:close/>
              </a:path>
              <a:path w="720090" h="76200">
                <a:moveTo>
                  <a:pt x="643879" y="25399"/>
                </a:moveTo>
                <a:lnTo>
                  <a:pt x="643879" y="50799"/>
                </a:lnTo>
                <a:lnTo>
                  <a:pt x="656579" y="50800"/>
                </a:lnTo>
                <a:lnTo>
                  <a:pt x="656579" y="25400"/>
                </a:lnTo>
                <a:lnTo>
                  <a:pt x="643879" y="25399"/>
                </a:lnTo>
                <a:close/>
              </a:path>
              <a:path w="720090" h="76200">
                <a:moveTo>
                  <a:pt x="643879" y="0"/>
                </a:moveTo>
                <a:lnTo>
                  <a:pt x="643879" y="25399"/>
                </a:lnTo>
                <a:lnTo>
                  <a:pt x="656579" y="25400"/>
                </a:lnTo>
                <a:lnTo>
                  <a:pt x="656579" y="50800"/>
                </a:lnTo>
                <a:lnTo>
                  <a:pt x="694682" y="50798"/>
                </a:lnTo>
                <a:lnTo>
                  <a:pt x="720079" y="38100"/>
                </a:lnTo>
                <a:lnTo>
                  <a:pt x="643879" y="0"/>
                </a:lnTo>
                <a:close/>
              </a:path>
              <a:path w="720090" h="76200">
                <a:moveTo>
                  <a:pt x="0" y="25398"/>
                </a:moveTo>
                <a:lnTo>
                  <a:pt x="0" y="50798"/>
                </a:lnTo>
                <a:lnTo>
                  <a:pt x="643879" y="50799"/>
                </a:lnTo>
                <a:lnTo>
                  <a:pt x="643879" y="25399"/>
                </a:lnTo>
                <a:lnTo>
                  <a:pt x="0" y="2539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8144" y="2742829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90" h="76200">
                <a:moveTo>
                  <a:pt x="643879" y="50799"/>
                </a:moveTo>
                <a:lnTo>
                  <a:pt x="643879" y="76200"/>
                </a:lnTo>
                <a:lnTo>
                  <a:pt x="694679" y="50800"/>
                </a:lnTo>
                <a:lnTo>
                  <a:pt x="643879" y="50799"/>
                </a:lnTo>
                <a:close/>
              </a:path>
              <a:path w="720090" h="76200">
                <a:moveTo>
                  <a:pt x="643879" y="25399"/>
                </a:moveTo>
                <a:lnTo>
                  <a:pt x="643879" y="50799"/>
                </a:lnTo>
                <a:lnTo>
                  <a:pt x="656579" y="50800"/>
                </a:lnTo>
                <a:lnTo>
                  <a:pt x="656579" y="25400"/>
                </a:lnTo>
                <a:lnTo>
                  <a:pt x="643879" y="25399"/>
                </a:lnTo>
                <a:close/>
              </a:path>
              <a:path w="720090" h="76200">
                <a:moveTo>
                  <a:pt x="643879" y="0"/>
                </a:moveTo>
                <a:lnTo>
                  <a:pt x="643879" y="25399"/>
                </a:lnTo>
                <a:lnTo>
                  <a:pt x="656579" y="25400"/>
                </a:lnTo>
                <a:lnTo>
                  <a:pt x="656579" y="50800"/>
                </a:lnTo>
                <a:lnTo>
                  <a:pt x="694682" y="50798"/>
                </a:lnTo>
                <a:lnTo>
                  <a:pt x="720079" y="38100"/>
                </a:lnTo>
                <a:lnTo>
                  <a:pt x="643879" y="0"/>
                </a:lnTo>
                <a:close/>
              </a:path>
              <a:path w="720090" h="76200">
                <a:moveTo>
                  <a:pt x="0" y="25398"/>
                </a:moveTo>
                <a:lnTo>
                  <a:pt x="0" y="50798"/>
                </a:lnTo>
                <a:lnTo>
                  <a:pt x="643879" y="50799"/>
                </a:lnTo>
                <a:lnTo>
                  <a:pt x="643879" y="25399"/>
                </a:lnTo>
                <a:lnTo>
                  <a:pt x="0" y="2539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8144" y="4110981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90" h="76200">
                <a:moveTo>
                  <a:pt x="643879" y="50799"/>
                </a:moveTo>
                <a:lnTo>
                  <a:pt x="643879" y="76200"/>
                </a:lnTo>
                <a:lnTo>
                  <a:pt x="694679" y="50800"/>
                </a:lnTo>
                <a:lnTo>
                  <a:pt x="643879" y="50799"/>
                </a:lnTo>
                <a:close/>
              </a:path>
              <a:path w="720090" h="76200">
                <a:moveTo>
                  <a:pt x="643879" y="25399"/>
                </a:moveTo>
                <a:lnTo>
                  <a:pt x="643879" y="50799"/>
                </a:lnTo>
                <a:lnTo>
                  <a:pt x="656579" y="50800"/>
                </a:lnTo>
                <a:lnTo>
                  <a:pt x="656579" y="25400"/>
                </a:lnTo>
                <a:lnTo>
                  <a:pt x="643879" y="25399"/>
                </a:lnTo>
                <a:close/>
              </a:path>
              <a:path w="720090" h="76200">
                <a:moveTo>
                  <a:pt x="643879" y="0"/>
                </a:moveTo>
                <a:lnTo>
                  <a:pt x="643879" y="25399"/>
                </a:lnTo>
                <a:lnTo>
                  <a:pt x="656579" y="25400"/>
                </a:lnTo>
                <a:lnTo>
                  <a:pt x="656579" y="50800"/>
                </a:lnTo>
                <a:lnTo>
                  <a:pt x="694682" y="50798"/>
                </a:lnTo>
                <a:lnTo>
                  <a:pt x="720079" y="38100"/>
                </a:lnTo>
                <a:lnTo>
                  <a:pt x="643879" y="0"/>
                </a:lnTo>
                <a:close/>
              </a:path>
              <a:path w="720090" h="76200">
                <a:moveTo>
                  <a:pt x="0" y="25398"/>
                </a:moveTo>
                <a:lnTo>
                  <a:pt x="0" y="50798"/>
                </a:lnTo>
                <a:lnTo>
                  <a:pt x="643879" y="50799"/>
                </a:lnTo>
                <a:lnTo>
                  <a:pt x="643879" y="25399"/>
                </a:lnTo>
                <a:lnTo>
                  <a:pt x="0" y="2539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463" y="1508760"/>
            <a:ext cx="7815072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308757"/>
            <a:ext cx="8462645" cy="1228725"/>
          </a:xfrm>
          <a:custGeom>
            <a:avLst/>
            <a:gdLst/>
            <a:ahLst/>
            <a:cxnLst/>
            <a:rect l="l" t="t" r="r" b="b"/>
            <a:pathLst>
              <a:path w="8462645" h="1228725">
                <a:moveTo>
                  <a:pt x="8257675" y="0"/>
                </a:moveTo>
                <a:lnTo>
                  <a:pt x="204758" y="0"/>
                </a:lnTo>
                <a:lnTo>
                  <a:pt x="157809" y="5407"/>
                </a:lnTo>
                <a:lnTo>
                  <a:pt x="114710" y="20812"/>
                </a:lnTo>
                <a:lnTo>
                  <a:pt x="76692" y="44983"/>
                </a:lnTo>
                <a:lnTo>
                  <a:pt x="44983" y="76693"/>
                </a:lnTo>
                <a:lnTo>
                  <a:pt x="20811" y="114711"/>
                </a:lnTo>
                <a:lnTo>
                  <a:pt x="5407" y="157810"/>
                </a:lnTo>
                <a:lnTo>
                  <a:pt x="0" y="204759"/>
                </a:lnTo>
                <a:lnTo>
                  <a:pt x="0" y="1023769"/>
                </a:lnTo>
                <a:lnTo>
                  <a:pt x="5407" y="1070719"/>
                </a:lnTo>
                <a:lnTo>
                  <a:pt x="20811" y="1113818"/>
                </a:lnTo>
                <a:lnTo>
                  <a:pt x="44983" y="1151836"/>
                </a:lnTo>
                <a:lnTo>
                  <a:pt x="76692" y="1183546"/>
                </a:lnTo>
                <a:lnTo>
                  <a:pt x="114710" y="1207717"/>
                </a:lnTo>
                <a:lnTo>
                  <a:pt x="157809" y="1223121"/>
                </a:lnTo>
                <a:lnTo>
                  <a:pt x="204758" y="1228529"/>
                </a:lnTo>
                <a:lnTo>
                  <a:pt x="8257675" y="1228529"/>
                </a:lnTo>
                <a:lnTo>
                  <a:pt x="8304624" y="1223121"/>
                </a:lnTo>
                <a:lnTo>
                  <a:pt x="8347722" y="1207717"/>
                </a:lnTo>
                <a:lnTo>
                  <a:pt x="8385740" y="1183546"/>
                </a:lnTo>
                <a:lnTo>
                  <a:pt x="8417450" y="1151836"/>
                </a:lnTo>
                <a:lnTo>
                  <a:pt x="8441621" y="1113818"/>
                </a:lnTo>
                <a:lnTo>
                  <a:pt x="8457025" y="1070719"/>
                </a:lnTo>
                <a:lnTo>
                  <a:pt x="8462433" y="1023769"/>
                </a:lnTo>
                <a:lnTo>
                  <a:pt x="8462433" y="204759"/>
                </a:lnTo>
                <a:lnTo>
                  <a:pt x="8457025" y="157810"/>
                </a:lnTo>
                <a:lnTo>
                  <a:pt x="8441621" y="114711"/>
                </a:lnTo>
                <a:lnTo>
                  <a:pt x="8417450" y="76693"/>
                </a:lnTo>
                <a:lnTo>
                  <a:pt x="8385740" y="44983"/>
                </a:lnTo>
                <a:lnTo>
                  <a:pt x="8347722" y="20812"/>
                </a:lnTo>
                <a:lnTo>
                  <a:pt x="8304624" y="5407"/>
                </a:lnTo>
                <a:lnTo>
                  <a:pt x="8257675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308757"/>
            <a:ext cx="8462645" cy="1228725"/>
          </a:xfrm>
          <a:custGeom>
            <a:avLst/>
            <a:gdLst/>
            <a:ahLst/>
            <a:cxnLst/>
            <a:rect l="l" t="t" r="r" b="b"/>
            <a:pathLst>
              <a:path w="8462645" h="1228725">
                <a:moveTo>
                  <a:pt x="0" y="204759"/>
                </a:moveTo>
                <a:lnTo>
                  <a:pt x="5407" y="157810"/>
                </a:lnTo>
                <a:lnTo>
                  <a:pt x="20811" y="114711"/>
                </a:lnTo>
                <a:lnTo>
                  <a:pt x="44983" y="76692"/>
                </a:lnTo>
                <a:lnTo>
                  <a:pt x="76692" y="44983"/>
                </a:lnTo>
                <a:lnTo>
                  <a:pt x="114711" y="20811"/>
                </a:lnTo>
                <a:lnTo>
                  <a:pt x="157809" y="5407"/>
                </a:lnTo>
                <a:lnTo>
                  <a:pt x="204758" y="0"/>
                </a:lnTo>
                <a:lnTo>
                  <a:pt x="8257675" y="0"/>
                </a:lnTo>
                <a:lnTo>
                  <a:pt x="8304624" y="5407"/>
                </a:lnTo>
                <a:lnTo>
                  <a:pt x="8347722" y="20811"/>
                </a:lnTo>
                <a:lnTo>
                  <a:pt x="8385741" y="44983"/>
                </a:lnTo>
                <a:lnTo>
                  <a:pt x="8417450" y="76692"/>
                </a:lnTo>
                <a:lnTo>
                  <a:pt x="8441622" y="114711"/>
                </a:lnTo>
                <a:lnTo>
                  <a:pt x="8457026" y="157810"/>
                </a:lnTo>
                <a:lnTo>
                  <a:pt x="8462434" y="204759"/>
                </a:lnTo>
                <a:lnTo>
                  <a:pt x="8462434" y="1023769"/>
                </a:lnTo>
                <a:lnTo>
                  <a:pt x="8457026" y="1070718"/>
                </a:lnTo>
                <a:lnTo>
                  <a:pt x="8441622" y="1113817"/>
                </a:lnTo>
                <a:lnTo>
                  <a:pt x="8417450" y="1151836"/>
                </a:lnTo>
                <a:lnTo>
                  <a:pt x="8385741" y="1183545"/>
                </a:lnTo>
                <a:lnTo>
                  <a:pt x="8347722" y="1207717"/>
                </a:lnTo>
                <a:lnTo>
                  <a:pt x="8304624" y="1223121"/>
                </a:lnTo>
                <a:lnTo>
                  <a:pt x="8257675" y="1228529"/>
                </a:lnTo>
                <a:lnTo>
                  <a:pt x="204758" y="1228529"/>
                </a:lnTo>
                <a:lnTo>
                  <a:pt x="157809" y="1223121"/>
                </a:lnTo>
                <a:lnTo>
                  <a:pt x="114711" y="1207717"/>
                </a:lnTo>
                <a:lnTo>
                  <a:pt x="76692" y="1183545"/>
                </a:lnTo>
                <a:lnTo>
                  <a:pt x="44983" y="1151836"/>
                </a:lnTo>
                <a:lnTo>
                  <a:pt x="20811" y="1113817"/>
                </a:lnTo>
                <a:lnTo>
                  <a:pt x="5407" y="1070718"/>
                </a:lnTo>
                <a:lnTo>
                  <a:pt x="0" y="1023769"/>
                </a:lnTo>
                <a:lnTo>
                  <a:pt x="0" y="2047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731" y="333755"/>
            <a:ext cx="8225155" cy="8552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just">
              <a:lnSpc>
                <a:spcPct val="87300"/>
              </a:lnSpc>
              <a:spcBef>
                <a:spcPts val="405"/>
              </a:spcBef>
            </a:pPr>
            <a:r>
              <a:rPr lang="pl-PL"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PROCEDURA DOTYCZĄCA  POZYSKIWANIA</a:t>
            </a:r>
            <a:r>
              <a:rPr sz="2000" i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ZGÓD 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PRZETWARZANIE 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DANYCH 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OSOBOWYCH, </a:t>
            </a:r>
            <a:r>
              <a:rPr sz="2000" i="1" spc="-10" dirty="0">
                <a:solidFill>
                  <a:srgbClr val="FFFFFF"/>
                </a:solidFill>
                <a:latin typeface="Arial"/>
                <a:cs typeface="Arial"/>
              </a:rPr>
              <a:t>PROFILOWANIA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ORAZ 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ZAUTOMATYZOWANEGO 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PODEJMOWANIA</a:t>
            </a:r>
            <a:r>
              <a:rPr sz="20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DECYZJI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9910" y="1389480"/>
          <a:ext cx="8462010" cy="4541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4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6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Zgoda osoby, której dane dotyczą, jest jednym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warunków dopuszczalności  przetwarzania danych osobowych. Jednakże zgoda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powinna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stanowić podstawę  przetwarzania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jedynie,</a:t>
                      </a:r>
                      <a:r>
                        <a:rPr sz="16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jeżeli</a:t>
                      </a:r>
                      <a:r>
                        <a:rPr sz="16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nie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znajdzie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zastosowania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żadna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pozostałych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 algn="just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podstaw przetwarzania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0805" marR="83820" algn="just">
                        <a:lnSpc>
                          <a:spcPct val="11459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przedstawia rekomendacje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zakresie,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czy: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(i) zgoda może stanowić ważną  podstawę przetwarzania danych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konkretnym celu; (ii) zostaną zapewnione  wystarczające gwarancje,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osoba fizyczna wyrazi ważną zgodę na przetwarzanie  danych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oraz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(iii)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administrator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będzie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stanie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wykazać,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że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osoba,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której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 algn="just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dotyczą, wyraziła ważną zgodę na przetwarzanie danych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osobowych.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IOD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rekomenduje: (i) przetwarzanie danych osobowych na podstawie zgody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lub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(ii) przetwarzanie danych osobowych na innej podstawie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prawnej.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0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141" y="574131"/>
            <a:ext cx="7802245" cy="650875"/>
          </a:xfrm>
          <a:custGeom>
            <a:avLst/>
            <a:gdLst/>
            <a:ahLst/>
            <a:cxnLst/>
            <a:rect l="l" t="t" r="r" b="b"/>
            <a:pathLst>
              <a:path w="7802245" h="650875">
                <a:moveTo>
                  <a:pt x="7693621" y="0"/>
                </a:moveTo>
                <a:lnTo>
                  <a:pt x="108470" y="0"/>
                </a:lnTo>
                <a:lnTo>
                  <a:pt x="66249" y="8524"/>
                </a:lnTo>
                <a:lnTo>
                  <a:pt x="31770" y="31770"/>
                </a:lnTo>
                <a:lnTo>
                  <a:pt x="8524" y="66249"/>
                </a:lnTo>
                <a:lnTo>
                  <a:pt x="0" y="108470"/>
                </a:lnTo>
                <a:lnTo>
                  <a:pt x="0" y="542302"/>
                </a:lnTo>
                <a:lnTo>
                  <a:pt x="8524" y="584524"/>
                </a:lnTo>
                <a:lnTo>
                  <a:pt x="31770" y="619002"/>
                </a:lnTo>
                <a:lnTo>
                  <a:pt x="66249" y="642249"/>
                </a:lnTo>
                <a:lnTo>
                  <a:pt x="108470" y="650773"/>
                </a:lnTo>
                <a:lnTo>
                  <a:pt x="7693621" y="650773"/>
                </a:lnTo>
                <a:lnTo>
                  <a:pt x="7735843" y="642249"/>
                </a:lnTo>
                <a:lnTo>
                  <a:pt x="7770321" y="619002"/>
                </a:lnTo>
                <a:lnTo>
                  <a:pt x="7793568" y="584524"/>
                </a:lnTo>
                <a:lnTo>
                  <a:pt x="7802092" y="542302"/>
                </a:lnTo>
                <a:lnTo>
                  <a:pt x="7802092" y="108470"/>
                </a:lnTo>
                <a:lnTo>
                  <a:pt x="7793568" y="66249"/>
                </a:lnTo>
                <a:lnTo>
                  <a:pt x="7770321" y="31770"/>
                </a:lnTo>
                <a:lnTo>
                  <a:pt x="7735843" y="8524"/>
                </a:lnTo>
                <a:lnTo>
                  <a:pt x="7693621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409" y="705611"/>
            <a:ext cx="5026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5" dirty="0">
                <a:latin typeface="Arial"/>
                <a:cs typeface="Arial"/>
              </a:rPr>
              <a:t>ADMINISTRATOR </a:t>
            </a:r>
            <a:r>
              <a:rPr i="0" spc="-5" dirty="0">
                <a:latin typeface="Arial"/>
                <a:cs typeface="Arial"/>
              </a:rPr>
              <a:t>DANYCH</a:t>
            </a:r>
            <a:r>
              <a:rPr i="0" spc="-7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OSOBOWYCH</a:t>
            </a:r>
          </a:p>
        </p:txBody>
      </p:sp>
      <p:sp>
        <p:nvSpPr>
          <p:cNvPr id="4" name="object 4"/>
          <p:cNvSpPr/>
          <p:nvPr/>
        </p:nvSpPr>
        <p:spPr>
          <a:xfrm>
            <a:off x="653148" y="1289634"/>
            <a:ext cx="7802245" cy="4023360"/>
          </a:xfrm>
          <a:custGeom>
            <a:avLst/>
            <a:gdLst/>
            <a:ahLst/>
            <a:cxnLst/>
            <a:rect l="l" t="t" r="r" b="b"/>
            <a:pathLst>
              <a:path w="7802245" h="4023360">
                <a:moveTo>
                  <a:pt x="0" y="4023360"/>
                </a:moveTo>
                <a:lnTo>
                  <a:pt x="7802092" y="4023360"/>
                </a:lnTo>
                <a:lnTo>
                  <a:pt x="7802092" y="0"/>
                </a:lnTo>
                <a:lnTo>
                  <a:pt x="0" y="0"/>
                </a:lnTo>
                <a:lnTo>
                  <a:pt x="0" y="402336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41" y="1283282"/>
            <a:ext cx="0" cy="4034154"/>
          </a:xfrm>
          <a:custGeom>
            <a:avLst/>
            <a:gdLst/>
            <a:ahLst/>
            <a:cxnLst/>
            <a:rect l="l" t="t" r="r" b="b"/>
            <a:pathLst>
              <a:path h="4034154">
                <a:moveTo>
                  <a:pt x="0" y="0"/>
                </a:moveTo>
                <a:lnTo>
                  <a:pt x="0" y="403400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1251" y="1283282"/>
            <a:ext cx="0" cy="4034154"/>
          </a:xfrm>
          <a:custGeom>
            <a:avLst/>
            <a:gdLst/>
            <a:ahLst/>
            <a:cxnLst/>
            <a:rect l="l" t="t" r="r" b="b"/>
            <a:pathLst>
              <a:path h="4034154">
                <a:moveTo>
                  <a:pt x="0" y="0"/>
                </a:moveTo>
                <a:lnTo>
                  <a:pt x="0" y="403400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795" y="1283282"/>
            <a:ext cx="7811134" cy="12700"/>
          </a:xfrm>
          <a:custGeom>
            <a:avLst/>
            <a:gdLst/>
            <a:ahLst/>
            <a:cxnLst/>
            <a:rect l="l" t="t" r="r" b="b"/>
            <a:pathLst>
              <a:path w="7811134" h="12700">
                <a:moveTo>
                  <a:pt x="0" y="0"/>
                </a:moveTo>
                <a:lnTo>
                  <a:pt x="7810803" y="0"/>
                </a:lnTo>
                <a:lnTo>
                  <a:pt x="7810803" y="12693"/>
                </a:lnTo>
                <a:lnTo>
                  <a:pt x="0" y="1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795" y="5310937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>
                <a:moveTo>
                  <a:pt x="0" y="0"/>
                </a:moveTo>
                <a:lnTo>
                  <a:pt x="7810803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1881" y="1322323"/>
            <a:ext cx="7644765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Art. 4 </a:t>
            </a:r>
            <a:r>
              <a:rPr sz="1800" spc="-5" dirty="0">
                <a:latin typeface="Arial"/>
                <a:cs typeface="Arial"/>
              </a:rPr>
              <a:t>pkt 7)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</a:pPr>
            <a:r>
              <a:rPr sz="1800" spc="-5" dirty="0">
                <a:latin typeface="Arial"/>
                <a:cs typeface="Arial"/>
              </a:rPr>
              <a:t>„</a:t>
            </a:r>
            <a:r>
              <a:rPr sz="1800" i="1" spc="-5" dirty="0">
                <a:latin typeface="Arial"/>
                <a:cs typeface="Arial"/>
              </a:rPr>
              <a:t>administrator” oznacza osobę </a:t>
            </a:r>
            <a:r>
              <a:rPr sz="1800" i="1" dirty="0">
                <a:latin typeface="Arial"/>
                <a:cs typeface="Arial"/>
              </a:rPr>
              <a:t>fizyczną </a:t>
            </a:r>
            <a:r>
              <a:rPr sz="1800" i="1" spc="-5" dirty="0">
                <a:latin typeface="Arial"/>
                <a:cs typeface="Arial"/>
              </a:rPr>
              <a:t>lub prawną, organ </a:t>
            </a:r>
            <a:r>
              <a:rPr sz="1800" i="1" spc="-20" dirty="0">
                <a:latin typeface="Arial"/>
                <a:cs typeface="Arial"/>
              </a:rPr>
              <a:t>publiczny,  </a:t>
            </a:r>
            <a:r>
              <a:rPr sz="1800" i="1" spc="-5" dirty="0">
                <a:latin typeface="Arial"/>
                <a:cs typeface="Arial"/>
              </a:rPr>
              <a:t>jednostkę lub inny podmiot, </a:t>
            </a:r>
            <a:r>
              <a:rPr sz="1800" b="1" i="1" spc="-5" dirty="0">
                <a:latin typeface="Arial"/>
                <a:cs typeface="Arial"/>
              </a:rPr>
              <a:t>który samodzielnie lub wspólnie </a:t>
            </a:r>
            <a:r>
              <a:rPr sz="1800" b="1" i="1" dirty="0">
                <a:latin typeface="Arial"/>
                <a:cs typeface="Arial"/>
              </a:rPr>
              <a:t>z </a:t>
            </a:r>
            <a:r>
              <a:rPr sz="1800" b="1" i="1" spc="-5" dirty="0">
                <a:latin typeface="Arial"/>
                <a:cs typeface="Arial"/>
              </a:rPr>
              <a:t>innymi  ustala cele </a:t>
            </a:r>
            <a:r>
              <a:rPr sz="1800" b="1" i="1" dirty="0">
                <a:latin typeface="Arial"/>
                <a:cs typeface="Arial"/>
              </a:rPr>
              <a:t>i </a:t>
            </a:r>
            <a:r>
              <a:rPr sz="1800" b="1" i="1" spc="-5" dirty="0">
                <a:latin typeface="Arial"/>
                <a:cs typeface="Arial"/>
              </a:rPr>
              <a:t>sposoby </a:t>
            </a:r>
            <a:r>
              <a:rPr sz="1800" b="1" i="1" dirty="0">
                <a:latin typeface="Arial"/>
                <a:cs typeface="Arial"/>
              </a:rPr>
              <a:t>przetwarzania </a:t>
            </a:r>
            <a:r>
              <a:rPr sz="1800" b="1" i="1" spc="-5" dirty="0">
                <a:latin typeface="Arial"/>
                <a:cs typeface="Arial"/>
              </a:rPr>
              <a:t>danych osobowych</a:t>
            </a:r>
            <a:r>
              <a:rPr sz="1800" i="1" spc="-5" dirty="0">
                <a:latin typeface="Arial"/>
                <a:cs typeface="Arial"/>
              </a:rPr>
              <a:t>; jeżeli </a:t>
            </a:r>
            <a:r>
              <a:rPr sz="1800" i="1" dirty="0">
                <a:latin typeface="Arial"/>
                <a:cs typeface="Arial"/>
              </a:rPr>
              <a:t>cele  i sposoby takiego </a:t>
            </a:r>
            <a:r>
              <a:rPr sz="1800" i="1" spc="-5" dirty="0">
                <a:latin typeface="Arial"/>
                <a:cs typeface="Arial"/>
              </a:rPr>
              <a:t>przetwarzania </a:t>
            </a:r>
            <a:r>
              <a:rPr sz="1800" i="1" dirty="0">
                <a:latin typeface="Arial"/>
                <a:cs typeface="Arial"/>
              </a:rPr>
              <a:t>są </a:t>
            </a:r>
            <a:r>
              <a:rPr sz="1800" i="1" spc="-5" dirty="0">
                <a:latin typeface="Arial"/>
                <a:cs typeface="Arial"/>
              </a:rPr>
              <a:t>określone </a:t>
            </a:r>
            <a:r>
              <a:rPr sz="1800" i="1" dirty="0">
                <a:latin typeface="Arial"/>
                <a:cs typeface="Arial"/>
              </a:rPr>
              <a:t>w </a:t>
            </a:r>
            <a:r>
              <a:rPr sz="1800" i="1" spc="-5" dirty="0">
                <a:latin typeface="Arial"/>
                <a:cs typeface="Arial"/>
              </a:rPr>
              <a:t>prawie Unii lub </a:t>
            </a:r>
            <a:r>
              <a:rPr sz="1800" i="1" dirty="0">
                <a:latin typeface="Arial"/>
                <a:cs typeface="Arial"/>
              </a:rPr>
              <a:t>w </a:t>
            </a:r>
            <a:r>
              <a:rPr sz="1800" i="1" spc="-5" dirty="0">
                <a:latin typeface="Arial"/>
                <a:cs typeface="Arial"/>
              </a:rPr>
              <a:t>prawie  państwa </a:t>
            </a:r>
            <a:r>
              <a:rPr sz="1800" i="1" dirty="0">
                <a:latin typeface="Arial"/>
                <a:cs typeface="Arial"/>
              </a:rPr>
              <a:t>członkowskiego, </a:t>
            </a:r>
            <a:r>
              <a:rPr sz="1800" i="1" spc="-5" dirty="0">
                <a:latin typeface="Arial"/>
                <a:cs typeface="Arial"/>
              </a:rPr>
              <a:t>to również </a:t>
            </a:r>
            <a:r>
              <a:rPr sz="1800" i="1" dirty="0">
                <a:latin typeface="Arial"/>
                <a:cs typeface="Arial"/>
              </a:rPr>
              <a:t>w </a:t>
            </a:r>
            <a:r>
              <a:rPr sz="1800" i="1" spc="-5" dirty="0">
                <a:latin typeface="Arial"/>
                <a:cs typeface="Arial"/>
              </a:rPr>
              <a:t>prawie Unii lub </a:t>
            </a:r>
            <a:r>
              <a:rPr sz="1800" i="1" dirty="0">
                <a:latin typeface="Arial"/>
                <a:cs typeface="Arial"/>
              </a:rPr>
              <a:t>w </a:t>
            </a:r>
            <a:r>
              <a:rPr sz="1800" i="1" spc="-5" dirty="0">
                <a:latin typeface="Arial"/>
                <a:cs typeface="Arial"/>
              </a:rPr>
              <a:t>prawie państwa  </a:t>
            </a:r>
            <a:r>
              <a:rPr sz="1800" i="1" dirty="0">
                <a:latin typeface="Arial"/>
                <a:cs typeface="Arial"/>
              </a:rPr>
              <a:t>członkowskiego może zostać </a:t>
            </a:r>
            <a:r>
              <a:rPr sz="1800" i="1" spc="-5" dirty="0">
                <a:latin typeface="Arial"/>
                <a:cs typeface="Arial"/>
              </a:rPr>
              <a:t>wyznaczony administrator lub mogą </a:t>
            </a:r>
            <a:r>
              <a:rPr sz="1800" i="1" dirty="0">
                <a:latin typeface="Arial"/>
                <a:cs typeface="Arial"/>
              </a:rPr>
              <a:t>zostać  </a:t>
            </a:r>
            <a:r>
              <a:rPr sz="1800" i="1" spc="-5" dirty="0">
                <a:latin typeface="Arial"/>
                <a:cs typeface="Arial"/>
              </a:rPr>
              <a:t>określone </a:t>
            </a:r>
            <a:r>
              <a:rPr sz="1800" i="1" dirty="0">
                <a:latin typeface="Arial"/>
                <a:cs typeface="Arial"/>
              </a:rPr>
              <a:t>konkretne kryteria </a:t>
            </a:r>
            <a:r>
              <a:rPr sz="1800" i="1" spc="-5" dirty="0">
                <a:latin typeface="Arial"/>
                <a:cs typeface="Arial"/>
              </a:rPr>
              <a:t>jego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wyznaczania;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99400"/>
              </a:lnSpc>
              <a:spcBef>
                <a:spcPts val="1739"/>
              </a:spcBef>
            </a:pPr>
            <a:r>
              <a:rPr sz="1800" dirty="0">
                <a:latin typeface="Arial"/>
                <a:cs typeface="Arial"/>
              </a:rPr>
              <a:t>Dwa konstytutywne </a:t>
            </a:r>
            <a:r>
              <a:rPr sz="1800" spc="-5" dirty="0">
                <a:latin typeface="Arial"/>
                <a:cs typeface="Arial"/>
              </a:rPr>
              <a:t>elementy pojęcia „administratora: </a:t>
            </a:r>
            <a:r>
              <a:rPr sz="1800" dirty="0">
                <a:latin typeface="Arial"/>
                <a:cs typeface="Arial"/>
              </a:rPr>
              <a:t>(i) </a:t>
            </a:r>
            <a:r>
              <a:rPr sz="1800" b="1" spc="-5" dirty="0">
                <a:latin typeface="Arial"/>
                <a:cs typeface="Arial"/>
              </a:rPr>
              <a:t>ustalanie celów  </a:t>
            </a:r>
            <a:r>
              <a:rPr sz="1800" b="1" dirty="0">
                <a:latin typeface="Arial"/>
                <a:cs typeface="Arial"/>
              </a:rPr>
              <a:t>przetwarzania </a:t>
            </a:r>
            <a:r>
              <a:rPr sz="1800" b="1" spc="-5" dirty="0">
                <a:latin typeface="Arial"/>
                <a:cs typeface="Arial"/>
              </a:rPr>
              <a:t>danych osobowych </a:t>
            </a:r>
            <a:r>
              <a:rPr sz="1800" spc="-5" dirty="0">
                <a:latin typeface="Arial"/>
                <a:cs typeface="Arial"/>
              </a:rPr>
              <a:t>oraz </a:t>
            </a:r>
            <a:r>
              <a:rPr sz="1800" dirty="0">
                <a:latin typeface="Arial"/>
                <a:cs typeface="Arial"/>
              </a:rPr>
              <a:t>(ii) </a:t>
            </a:r>
            <a:r>
              <a:rPr sz="1800" b="1" spc="-5" dirty="0">
                <a:latin typeface="Arial"/>
                <a:cs typeface="Arial"/>
              </a:rPr>
              <a:t>ustalanie sposobów  </a:t>
            </a:r>
            <a:r>
              <a:rPr sz="1800" b="1" dirty="0">
                <a:latin typeface="Arial"/>
                <a:cs typeface="Arial"/>
              </a:rPr>
              <a:t>przetwarzania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danych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3587" y="4651466"/>
            <a:ext cx="5520055" cy="1941830"/>
          </a:xfrm>
          <a:custGeom>
            <a:avLst/>
            <a:gdLst/>
            <a:ahLst/>
            <a:cxnLst/>
            <a:rect l="l" t="t" r="r" b="b"/>
            <a:pathLst>
              <a:path w="5520055" h="1941829">
                <a:moveTo>
                  <a:pt x="5519470" y="502424"/>
                </a:moveTo>
                <a:lnTo>
                  <a:pt x="2755" y="502424"/>
                </a:lnTo>
                <a:lnTo>
                  <a:pt x="2755" y="1941372"/>
                </a:lnTo>
                <a:lnTo>
                  <a:pt x="5519470" y="1941372"/>
                </a:lnTo>
                <a:lnTo>
                  <a:pt x="5519470" y="502424"/>
                </a:lnTo>
                <a:close/>
              </a:path>
              <a:path w="5520055" h="1941829">
                <a:moveTo>
                  <a:pt x="0" y="0"/>
                </a:moveTo>
                <a:lnTo>
                  <a:pt x="922210" y="502424"/>
                </a:lnTo>
                <a:lnTo>
                  <a:pt x="2301392" y="502424"/>
                </a:lnTo>
                <a:lnTo>
                  <a:pt x="0" y="0"/>
                </a:lnTo>
                <a:close/>
              </a:path>
            </a:pathLst>
          </a:custGeom>
          <a:solidFill>
            <a:srgbClr val="1D4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12234" y="5374132"/>
            <a:ext cx="4488180" cy="9918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4620" marR="13081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RODO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nakłada na administratora obowiązki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 ustanawia </a:t>
            </a:r>
            <a:r>
              <a:rPr sz="1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odpowiedzialność </a:t>
            </a:r>
            <a:r>
              <a:rPr sz="1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prawn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ą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2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przetwarzanie danych osobowych przez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niego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samego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lub w jego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imieniu.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298" y="1343943"/>
            <a:ext cx="3145155" cy="10572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32715" marR="125095" indent="9525" algn="ctr">
              <a:lnSpc>
                <a:spcPct val="87500"/>
              </a:lnSpc>
              <a:spcBef>
                <a:spcPts val="965"/>
              </a:spcBef>
            </a:pPr>
            <a:r>
              <a:rPr b="1" i="0" spc="-5" dirty="0">
                <a:latin typeface="Arial"/>
                <a:cs typeface="Arial"/>
              </a:rPr>
              <a:t>ZGODA </a:t>
            </a:r>
            <a:r>
              <a:rPr b="1" i="0" dirty="0">
                <a:latin typeface="Arial"/>
                <a:cs typeface="Arial"/>
              </a:rPr>
              <a:t>NA  </a:t>
            </a:r>
            <a:r>
              <a:rPr b="1" i="0" spc="-15" dirty="0">
                <a:latin typeface="Arial"/>
                <a:cs typeface="Arial"/>
              </a:rPr>
              <a:t>PRZETWARZANIE  </a:t>
            </a:r>
            <a:r>
              <a:rPr b="1" i="0" dirty="0">
                <a:latin typeface="Arial"/>
                <a:cs typeface="Arial"/>
              </a:rPr>
              <a:t>DANYCH</a:t>
            </a:r>
            <a:r>
              <a:rPr b="1" i="0" spc="-75" dirty="0">
                <a:latin typeface="Arial"/>
                <a:cs typeface="Arial"/>
              </a:rPr>
              <a:t> </a:t>
            </a:r>
            <a:r>
              <a:rPr b="1" i="0" spc="-5" dirty="0">
                <a:latin typeface="Arial"/>
                <a:cs typeface="Arial"/>
              </a:rPr>
              <a:t>OSOBOWYCH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6385" y="2844428"/>
            <a:ext cx="2113915" cy="1057275"/>
          </a:xfrm>
          <a:prstGeom prst="rect">
            <a:avLst/>
          </a:prstGeom>
          <a:solidFill>
            <a:srgbClr val="3C0A8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DOBROWOLNA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3549" y="2844428"/>
            <a:ext cx="2113915" cy="1057275"/>
          </a:xfrm>
          <a:prstGeom prst="rect">
            <a:avLst/>
          </a:prstGeom>
          <a:solidFill>
            <a:srgbClr val="3C0A8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407034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KONKRETNA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6385" y="4344913"/>
            <a:ext cx="2113915" cy="1057275"/>
          </a:xfrm>
          <a:prstGeom prst="rect">
            <a:avLst/>
          </a:prstGeom>
          <a:solidFill>
            <a:srgbClr val="3C0A8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48069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ŚWIADOMA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549" y="4344913"/>
            <a:ext cx="2113915" cy="1057275"/>
          </a:xfrm>
          <a:prstGeom prst="rect">
            <a:avLst/>
          </a:prstGeom>
          <a:solidFill>
            <a:srgbClr val="3C0A8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JEDNOZNACZNA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764703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8100446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8100446" y="650768"/>
                </a:lnTo>
                <a:lnTo>
                  <a:pt x="8142665" y="642244"/>
                </a:lnTo>
                <a:lnTo>
                  <a:pt x="8177143" y="618999"/>
                </a:lnTo>
                <a:lnTo>
                  <a:pt x="8200388" y="584522"/>
                </a:lnTo>
                <a:lnTo>
                  <a:pt x="8208912" y="542302"/>
                </a:lnTo>
                <a:lnTo>
                  <a:pt x="8208912" y="108465"/>
                </a:lnTo>
                <a:lnTo>
                  <a:pt x="8200388" y="66246"/>
                </a:lnTo>
                <a:lnTo>
                  <a:pt x="8177143" y="31769"/>
                </a:lnTo>
                <a:lnTo>
                  <a:pt x="8142665" y="8523"/>
                </a:lnTo>
                <a:lnTo>
                  <a:pt x="8100446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36" y="764703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0" y="108465"/>
                </a:moveTo>
                <a:lnTo>
                  <a:pt x="8523" y="66246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100447" y="0"/>
                </a:lnTo>
                <a:lnTo>
                  <a:pt x="8142666" y="8523"/>
                </a:lnTo>
                <a:lnTo>
                  <a:pt x="8177143" y="31768"/>
                </a:lnTo>
                <a:lnTo>
                  <a:pt x="8200388" y="66246"/>
                </a:lnTo>
                <a:lnTo>
                  <a:pt x="8208912" y="108465"/>
                </a:lnTo>
                <a:lnTo>
                  <a:pt x="8208912" y="542302"/>
                </a:lnTo>
                <a:lnTo>
                  <a:pt x="8200388" y="584521"/>
                </a:lnTo>
                <a:lnTo>
                  <a:pt x="8177143" y="618999"/>
                </a:lnTo>
                <a:lnTo>
                  <a:pt x="8142666" y="642244"/>
                </a:lnTo>
                <a:lnTo>
                  <a:pt x="8100447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1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63" y="933196"/>
            <a:ext cx="7224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ZGODA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PRZETWARZANIE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DANYCH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OSOBOWYCH –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ROZLICZALNOŚĆ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9186" y="1406427"/>
          <a:ext cx="8204198" cy="4973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2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6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Administrator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udzielona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powinien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być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898525" algn="l"/>
                          <a:tab pos="2082164" algn="l"/>
                          <a:tab pos="2515870" algn="l"/>
                          <a:tab pos="336931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stanie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wykazać,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że	zgoda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została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7945" marR="60960" algn="just">
                        <a:lnSpc>
                          <a:spcPct val="1147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sytuacji, gdy dane osobowe zbierane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są 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sposób elektroniczny,  dopuszczalne jest pobieranie zgody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sposób elektroniczny pod  warunkiem,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zapewnia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ona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możliwość wykazania,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konkretna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zgoda o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konkretnej treści została wyrażona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przez oznaczoną osobę 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konkretnie  oznaczonym  czasie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sposób  zgodny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przepisami prawa obowiązującymi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dacie jej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wyrażenia.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90805" marR="84455" algn="just">
                        <a:lnSpc>
                          <a:spcPct val="113300"/>
                        </a:lnSpc>
                        <a:spcBef>
                          <a:spcPts val="43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sytuacji, gdy zgoda pobierana jest na dokumencie papierowym,  powinna ona być zaopatrzona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czytelnym, własnoręcznym podpisem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osoby składającej oświadczenie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woli.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90805" marR="84455">
                        <a:lnSpc>
                          <a:spcPts val="2110"/>
                        </a:lnSpc>
                        <a:spcBef>
                          <a:spcPts val="8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sytuacji, gdy zgoda pobierana jest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pośrednictwem telefonu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, należy  odczytać rozmówcy treść zgody oraz poprosić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wypowiedzenie</a:t>
                      </a:r>
                      <a:r>
                        <a:rPr sz="1800" spc="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słów: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84455">
                        <a:lnSpc>
                          <a:spcPts val="211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„Wyrażam zgodę”, „Zgadzam się” lub „Tak”.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Przebieg takiej rozmowy   powinien zostać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utrwalony.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071807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8100446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9"/>
                </a:lnTo>
                <a:lnTo>
                  <a:pt x="8523" y="66246"/>
                </a:lnTo>
                <a:lnTo>
                  <a:pt x="0" y="108465"/>
                </a:lnTo>
                <a:lnTo>
                  <a:pt x="0" y="542302"/>
                </a:lnTo>
                <a:lnTo>
                  <a:pt x="8523" y="584522"/>
                </a:lnTo>
                <a:lnTo>
                  <a:pt x="31768" y="618999"/>
                </a:lnTo>
                <a:lnTo>
                  <a:pt x="66245" y="642244"/>
                </a:lnTo>
                <a:lnTo>
                  <a:pt x="108464" y="650768"/>
                </a:lnTo>
                <a:lnTo>
                  <a:pt x="8100446" y="650768"/>
                </a:lnTo>
                <a:lnTo>
                  <a:pt x="8142665" y="642244"/>
                </a:lnTo>
                <a:lnTo>
                  <a:pt x="8177143" y="618999"/>
                </a:lnTo>
                <a:lnTo>
                  <a:pt x="8200388" y="584522"/>
                </a:lnTo>
                <a:lnTo>
                  <a:pt x="8208912" y="542302"/>
                </a:lnTo>
                <a:lnTo>
                  <a:pt x="8208912" y="108465"/>
                </a:lnTo>
                <a:lnTo>
                  <a:pt x="8200388" y="66246"/>
                </a:lnTo>
                <a:lnTo>
                  <a:pt x="8177143" y="31769"/>
                </a:lnTo>
                <a:lnTo>
                  <a:pt x="8142665" y="8523"/>
                </a:lnTo>
                <a:lnTo>
                  <a:pt x="8100446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36" y="1071807"/>
            <a:ext cx="8209280" cy="650875"/>
          </a:xfrm>
          <a:custGeom>
            <a:avLst/>
            <a:gdLst/>
            <a:ahLst/>
            <a:cxnLst/>
            <a:rect l="l" t="t" r="r" b="b"/>
            <a:pathLst>
              <a:path w="8209280" h="650875">
                <a:moveTo>
                  <a:pt x="0" y="108465"/>
                </a:moveTo>
                <a:lnTo>
                  <a:pt x="8523" y="66246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100447" y="0"/>
                </a:lnTo>
                <a:lnTo>
                  <a:pt x="8142666" y="8523"/>
                </a:lnTo>
                <a:lnTo>
                  <a:pt x="8177143" y="31768"/>
                </a:lnTo>
                <a:lnTo>
                  <a:pt x="8200388" y="66246"/>
                </a:lnTo>
                <a:lnTo>
                  <a:pt x="8208912" y="108465"/>
                </a:lnTo>
                <a:lnTo>
                  <a:pt x="8208912" y="542302"/>
                </a:lnTo>
                <a:lnTo>
                  <a:pt x="8200388" y="584521"/>
                </a:lnTo>
                <a:lnTo>
                  <a:pt x="8177143" y="618999"/>
                </a:lnTo>
                <a:lnTo>
                  <a:pt x="8142666" y="642244"/>
                </a:lnTo>
                <a:lnTo>
                  <a:pt x="8100447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1"/>
                </a:lnTo>
                <a:lnTo>
                  <a:pt x="0" y="542302"/>
                </a:lnTo>
                <a:lnTo>
                  <a:pt x="0" y="1084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63" y="1241044"/>
            <a:ext cx="65411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WYCOFANIE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ZGODY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PRZETWARZANIE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DANYCH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OSOBOWYCH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9186" y="1766465"/>
          <a:ext cx="8206103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1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tabLst>
                          <a:tab pos="854710" algn="l"/>
                          <a:tab pos="1247775" algn="l"/>
                          <a:tab pos="2402840" algn="l"/>
                          <a:tab pos="3151505" algn="l"/>
                          <a:tab pos="3468370" algn="l"/>
                          <a:tab pos="473773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Prawo	do	wycofania	zgody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w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dowolnym	momencie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legalność przetwarzania danych przed tym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zdarzeniem.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bez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wpływu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9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Wycofanie zgody powinno być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równie łatwe jak jej wyrażenie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 marR="83820" algn="just">
                        <a:lnSpc>
                          <a:spcPct val="114399"/>
                        </a:lnSpc>
                        <a:spcBef>
                          <a:spcPts val="16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przypadku wycofania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zgody,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należy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zaprzestać przetwarzania danych  osobowych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celu, na który została wyrażona zgoda,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dane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powinny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zostać usunięte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(chyba,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że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istnieje inna podstawa przetwarzania danych  osobowych dotyczących osoby wycofującej zgodę).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8353968" y="0"/>
                </a:moveTo>
                <a:lnTo>
                  <a:pt x="108464" y="0"/>
                </a:lnTo>
                <a:lnTo>
                  <a:pt x="66245" y="8523"/>
                </a:lnTo>
                <a:lnTo>
                  <a:pt x="31768" y="31768"/>
                </a:lnTo>
                <a:lnTo>
                  <a:pt x="8523" y="66245"/>
                </a:lnTo>
                <a:lnTo>
                  <a:pt x="0" y="108464"/>
                </a:lnTo>
                <a:lnTo>
                  <a:pt x="0" y="542302"/>
                </a:lnTo>
                <a:lnTo>
                  <a:pt x="8523" y="584521"/>
                </a:lnTo>
                <a:lnTo>
                  <a:pt x="31768" y="618998"/>
                </a:lnTo>
                <a:lnTo>
                  <a:pt x="66245" y="642243"/>
                </a:lnTo>
                <a:lnTo>
                  <a:pt x="108464" y="650767"/>
                </a:lnTo>
                <a:lnTo>
                  <a:pt x="8353968" y="650767"/>
                </a:lnTo>
                <a:lnTo>
                  <a:pt x="8396188" y="642243"/>
                </a:lnTo>
                <a:lnTo>
                  <a:pt x="8430664" y="618998"/>
                </a:lnTo>
                <a:lnTo>
                  <a:pt x="8453909" y="584521"/>
                </a:lnTo>
                <a:lnTo>
                  <a:pt x="8462433" y="542302"/>
                </a:lnTo>
                <a:lnTo>
                  <a:pt x="8462433" y="108464"/>
                </a:lnTo>
                <a:lnTo>
                  <a:pt x="8453909" y="66245"/>
                </a:lnTo>
                <a:lnTo>
                  <a:pt x="8430664" y="31768"/>
                </a:lnTo>
                <a:lnTo>
                  <a:pt x="8396188" y="8523"/>
                </a:lnTo>
                <a:lnTo>
                  <a:pt x="8353968" y="0"/>
                </a:lnTo>
                <a:close/>
              </a:path>
            </a:pathLst>
          </a:custGeom>
          <a:solidFill>
            <a:srgbClr val="3C0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60" y="675750"/>
            <a:ext cx="8462645" cy="650875"/>
          </a:xfrm>
          <a:custGeom>
            <a:avLst/>
            <a:gdLst/>
            <a:ahLst/>
            <a:cxnLst/>
            <a:rect l="l" t="t" r="r" b="b"/>
            <a:pathLst>
              <a:path w="8462645" h="650875">
                <a:moveTo>
                  <a:pt x="0" y="108464"/>
                </a:moveTo>
                <a:lnTo>
                  <a:pt x="8523" y="66245"/>
                </a:lnTo>
                <a:lnTo>
                  <a:pt x="31768" y="31768"/>
                </a:lnTo>
                <a:lnTo>
                  <a:pt x="66245" y="8523"/>
                </a:lnTo>
                <a:lnTo>
                  <a:pt x="108464" y="0"/>
                </a:lnTo>
                <a:lnTo>
                  <a:pt x="8353969" y="0"/>
                </a:lnTo>
                <a:lnTo>
                  <a:pt x="8396188" y="8523"/>
                </a:lnTo>
                <a:lnTo>
                  <a:pt x="8430665" y="31768"/>
                </a:lnTo>
                <a:lnTo>
                  <a:pt x="8453910" y="66245"/>
                </a:lnTo>
                <a:lnTo>
                  <a:pt x="8462434" y="108464"/>
                </a:lnTo>
                <a:lnTo>
                  <a:pt x="8462434" y="542303"/>
                </a:lnTo>
                <a:lnTo>
                  <a:pt x="8453910" y="584522"/>
                </a:lnTo>
                <a:lnTo>
                  <a:pt x="8430665" y="618999"/>
                </a:lnTo>
                <a:lnTo>
                  <a:pt x="8396188" y="642244"/>
                </a:lnTo>
                <a:lnTo>
                  <a:pt x="8353969" y="650768"/>
                </a:lnTo>
                <a:lnTo>
                  <a:pt x="108464" y="650768"/>
                </a:lnTo>
                <a:lnTo>
                  <a:pt x="66245" y="642244"/>
                </a:lnTo>
                <a:lnTo>
                  <a:pt x="31768" y="618999"/>
                </a:lnTo>
                <a:lnTo>
                  <a:pt x="8523" y="584522"/>
                </a:lnTo>
                <a:lnTo>
                  <a:pt x="0" y="542303"/>
                </a:lnTo>
                <a:lnTo>
                  <a:pt x="0" y="108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27" y="806196"/>
            <a:ext cx="6677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Arial"/>
                <a:cs typeface="Arial"/>
              </a:rPr>
              <a:t>OBOWIĄZKI </a:t>
            </a:r>
            <a:r>
              <a:rPr i="0" spc="-15" dirty="0">
                <a:latin typeface="Arial"/>
                <a:cs typeface="Arial"/>
              </a:rPr>
              <a:t>ADMINISTRATORA </a:t>
            </a:r>
            <a:r>
              <a:rPr i="0" dirty="0">
                <a:latin typeface="Arial"/>
                <a:cs typeface="Arial"/>
              </a:rPr>
              <a:t>DANYCH</a:t>
            </a:r>
            <a:r>
              <a:rPr i="0" spc="-26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OSOBOWYCH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9910" y="1389477"/>
          <a:ext cx="8462010" cy="5076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Przestrzeganie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zasad dotyczących przetwarzania danych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Realizacja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praw osób, których dotyczą dane</a:t>
                      </a:r>
                      <a:r>
                        <a:rPr sz="16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ts val="1900"/>
                        </a:lnSpc>
                        <a:spcBef>
                          <a:spcPts val="1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Zapewnienie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bezpieczeństwa przetwarzania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 osobowych poprzez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wdrożenie odpowiednich środków technicznych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organizacyjnych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 aby  przetwarzanie odbywało się zgodnie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RODO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aby moc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wykazać.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Uwzględnianie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ochrony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fazie</a:t>
                      </a:r>
                      <a:r>
                        <a:rPr sz="16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projektowania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(privacy</a:t>
                      </a:r>
                      <a:r>
                        <a:rPr sz="16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600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design)</a:t>
                      </a:r>
                      <a:r>
                        <a:rPr sz="160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oraz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domyślna ochrona danych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(privacy by</a:t>
                      </a:r>
                      <a:r>
                        <a:rPr sz="16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default).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Przestrzeganie warunków korzystania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usług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podmiotów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przetwarzających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Rejestrowanie czynności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przetwarzania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Zgłaszanie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naruszeń ochrony danych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osobowych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Przeprowadzanie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oceny skutków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dla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ochrony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danych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>
                        <a:lnSpc>
                          <a:spcPts val="1900"/>
                        </a:lnSpc>
                        <a:spcBef>
                          <a:spcPts val="10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Wyznaczenie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inspektora ochrony danych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(IOD)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wypełnianie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swoich zadań przez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IOD.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10" y="786130"/>
          <a:ext cx="7920990" cy="6065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marL="3098800" marR="875030" indent="-22155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ZASADY DOTYCZĄCE PRZETWARZANIA DANYCH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OSOBOWE MUSZĄ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BYĆ: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83185">
                        <a:lnSpc>
                          <a:spcPts val="1610"/>
                        </a:lnSpc>
                        <a:spcBef>
                          <a:spcPts val="9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Przetwarzane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zgodnie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prawem, rzetelnie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 w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sposób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przejrzysty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dla 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osoby,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której dane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dotyczą.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13664" algn="ctr">
                        <a:lnSpc>
                          <a:spcPct val="97500"/>
                        </a:lnSpc>
                        <a:spcBef>
                          <a:spcPts val="3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ZGODNOŚĆ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PRAWEM,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RZETELNOŚĆ,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PRZEJRZYSTOŚĆ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 marR="83185">
                        <a:lnSpc>
                          <a:spcPts val="1610"/>
                        </a:lnSpc>
                        <a:spcBef>
                          <a:spcPts val="464"/>
                        </a:spcBef>
                        <a:tabLst>
                          <a:tab pos="935355" algn="l"/>
                          <a:tab pos="1209675" algn="l"/>
                          <a:tab pos="2457450" algn="l"/>
                          <a:tab pos="3509645" algn="l"/>
                          <a:tab pos="3704590" algn="l"/>
                          <a:tab pos="451993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eran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	w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yc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wy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ź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yc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	i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aw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asa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yc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celach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nieprzetwarzane dalej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sposób niezgodny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tymi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celami.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OGRANICZENIE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CELU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 marR="83820">
                        <a:lnSpc>
                          <a:spcPts val="1610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Adekwatne,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stosowne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oraz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ograniczone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 tego, co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niezbędne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celów,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których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są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przetwarzane.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MINIMALIZACJA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995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Prawidłowe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 w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razie potrzeby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uaktualniane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;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należy podjąć wszelkie  rozsądne działania, aby dane osobowe, które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nieprawidłowe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świetle celów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ich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przetwarzania, zostały niezwłocznie usunięte lub  sprostowane.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PRAWIDŁOWOŚĆ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6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Przechowywane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formie umożliwiającej identyfikację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osoby,</a:t>
                      </a:r>
                      <a:r>
                        <a:rPr sz="1400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której  dane dotyczą,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przez okres nie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dłuższy,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niż jest to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niezbędne do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celów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których dane te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są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przetwarzane.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66065" marR="257810" indent="16446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OGRANICZENIE  PR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ECH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OW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996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Przetwarzane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sposób zapewniający odpowiednie bezpieczeństwo  danych osobowych,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tym ochronę przed niedozwolonym lub  niezgodnym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prawem przetwarzaniem oraz przypadkową utratą,  zniszczeniem lub uszkodzeniem,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pomocą odpowiednich środków  technicznych lub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organizacyjnych.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40385" marR="397510" indent="-135255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Ś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Ć  I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POUFNOŚĆ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 marR="83820">
                        <a:lnSpc>
                          <a:spcPts val="161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Administrator jest odpowiedzialny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przestrzeganie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ww.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zasad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musi  być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stanie wykazać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przestrzeganie.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ROZLICZALNOŚĆ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10" y="758353"/>
          <a:ext cx="7872730" cy="5544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LP.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>
                  <a:txBody>
                    <a:bodyPr/>
                    <a:lstStyle/>
                    <a:p>
                      <a:pPr marL="2124075" marR="271780" indent="-1844039">
                        <a:lnSpc>
                          <a:spcPts val="1610"/>
                        </a:lnSpc>
                        <a:spcBef>
                          <a:spcPts val="8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PODSTAWY PRZETWARZANIA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DANYCH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OSOBOWYCH  ZWYKŁYCH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PODSTAWA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PRAWNA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C0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ct val="115399"/>
                        </a:lnSpc>
                        <a:spcBef>
                          <a:spcPts val="93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Osoba, której dane dotyczą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wyraziła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zgodę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przetwarzanie swoich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danych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osobowych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jednym lub większej liczbie określonych</a:t>
                      </a:r>
                      <a:r>
                        <a:rPr sz="13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celów.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 algn="just">
                        <a:lnSpc>
                          <a:spcPct val="115399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niezbędne do wykonania umowy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, której stroną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jest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osoba, której dane dotyczą,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lub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podjęcia działań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żądanie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osoby, której dane dotyczą, przed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zawarciem umowy.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b)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18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wypełnienia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obowiązku prawnego  ciążącego na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administratorze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1594">
                        <a:lnSpc>
                          <a:spcPts val="18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ochrony żywotnych interesów  osoby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, której dane dotyczą,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lub innej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osoby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fizycznej.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d)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5.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 algn="just">
                        <a:lnSpc>
                          <a:spcPct val="115399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wykonania zadania  realizowanego w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interesie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publicznym lub w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ramach 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sprawowania władzy publicznej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powierzonej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administratorów.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6.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 algn="just">
                        <a:lnSpc>
                          <a:spcPct val="115399"/>
                        </a:lnSpc>
                        <a:spcBef>
                          <a:spcPts val="42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Przetwarzanie jest niezbędne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celów wynikających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prawnie  uzasadnionych interesów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realizowanych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przez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administratora lub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przez stronę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trzecią,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wyjątkiem sytuacji,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 których nadrzędny  charakter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wobec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tych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interesów mają interesy lub podstawowe prawa 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wolności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osoby, której dane dotyczą,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wymagające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ochrony danych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osobowych,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szczególności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gdy osoba, której dane dotyczą,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jest  dzieckiem.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ust.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 lit. f)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RODO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5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6956</Words>
  <Application>Microsoft Office PowerPoint</Application>
  <PresentationFormat>Pokaz na ekranie (4:3)</PresentationFormat>
  <Paragraphs>826</Paragraphs>
  <Slides>62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Office Theme</vt:lpstr>
      <vt:lpstr>STRUKTURA OCHRONY DANYCH           OSOBOWYCH  w  UNIWERSYTECIE ZIELONOGÓRSKIM </vt:lpstr>
      <vt:lpstr>Prezentacja programu PowerPoint</vt:lpstr>
      <vt:lpstr>Prezentacja programu PowerPoint</vt:lpstr>
      <vt:lpstr>Prezentacja programu PowerPoint</vt:lpstr>
      <vt:lpstr>Prezentacja programu PowerPoint</vt:lpstr>
      <vt:lpstr>ADMINISTRATOR DANYCH OSOBOWYCH</vt:lpstr>
      <vt:lpstr>OBOWIĄZKI ADMINISTRATORA DANYCH OSOBOWYCH</vt:lpstr>
      <vt:lpstr>Prezentacja programu PowerPoint</vt:lpstr>
      <vt:lpstr>Prezentacja programu PowerPoint</vt:lpstr>
      <vt:lpstr>Prezentacja programu PowerPoint</vt:lpstr>
      <vt:lpstr>Prezentacja programu PowerPoint</vt:lpstr>
      <vt:lpstr>OBOWIĄZEK WDROŻENIA ODPOWIEDNICH ŚRODKÓW  TECHNICZNYCH I ORGANIZACYJNYCH</vt:lpstr>
      <vt:lpstr>DOKUMENTACJA (POLITYKI) OCHRONY DANYCH  OSOBOWYCH W UNIWERSYTECIE ZIELONOGÓRSKIM</vt:lpstr>
      <vt:lpstr>Prezentacja programu PowerPoint</vt:lpstr>
      <vt:lpstr>POLITYKA BEZPIECZEŃSTWA – DOKUMENT GŁÓWNY</vt:lpstr>
      <vt:lpstr>STRUKTURA OCHRONY DANYCH OSOBOWYCH W UZ</vt:lpstr>
      <vt:lpstr>Prezentacja programu PowerPoint</vt:lpstr>
      <vt:lpstr>Prezentacja programu PowerPoint</vt:lpstr>
      <vt:lpstr>ZADANIA I STATUS INSPEKTORA OCHRONY DANYCH (IOD)</vt:lpstr>
      <vt:lpstr>ZADANIA I STATUS INSPEKTORA OCHRONY DANYCH (IOD)</vt:lpstr>
      <vt:lpstr>ZADANIA I STATUS INSPEKTORA OCHRONY DANYCH (IOD)</vt:lpstr>
      <vt:lpstr>DECYZJA PUODO Z DNIA 21 SIERPNIA 2020 R.</vt:lpstr>
      <vt:lpstr>DECYZJA PUODO Z DNIA 21 SIERPNIA 2020 R.</vt:lpstr>
      <vt:lpstr>DECYZJA PUODO Z DNIA 21 SIERPNIA 2020 R.</vt:lpstr>
      <vt:lpstr>DECYZJA PUODO Z DNIA 21 SIERPNIA 2020 R.</vt:lpstr>
      <vt:lpstr>UPOWAŻNIEŃ DO PRZETWARZANIA DANYCH</vt:lpstr>
      <vt:lpstr>Prezentacja programu PowerPoint</vt:lpstr>
      <vt:lpstr>Prezentacja programu PowerPoint</vt:lpstr>
      <vt:lpstr>ZASADY PRZETWARZANIA DANYCH OSOBOWYCH PRZEZ   PRACOWNIKÓW</vt:lpstr>
      <vt:lpstr>ZASADY PRZETWARZANIA DANYCH OSOBOWYCH PRZEZ PRACOWNIKA  </vt:lpstr>
      <vt:lpstr>Prezentacja programu PowerPoint</vt:lpstr>
      <vt:lpstr>PRAWA OSÓB, KTÓRYCH DOTYCZĄ DANE</vt:lpstr>
      <vt:lpstr>Prezentacja programu PowerPoint</vt:lpstr>
      <vt:lpstr> POLITYKA PRZEKAZYWANIA DANYCH</vt:lpstr>
      <vt:lpstr> POLITYKA PRZEKAZYWANIA DANYCH</vt:lpstr>
      <vt:lpstr>STATUS ADMINISTRATORA I PODMIOTU PRZETWARZAJĄCEGO</vt:lpstr>
      <vt:lpstr>PRZEKAZYWANIE DANYCH OSOBOWYCH</vt:lpstr>
      <vt:lpstr>OCENA SKUTKÓW PRZETWARZANIA DLA  OCHRONY DANYCH</vt:lpstr>
      <vt:lpstr>OBOWIĄZEK WDROŻENIA ODPOWIEDNICH ŚRODKÓW  TECHNICZNYCH I ORGANIZACYJNYCH</vt:lpstr>
      <vt:lpstr>PODEJŚCIE OPARTE NA RYZYKU</vt:lpstr>
      <vt:lpstr>POLITYKA DOTYCZĄCA NARUSZEŃ  OCHRONY DANYCH</vt:lpstr>
      <vt:lpstr>KLASYFIKACJA NARUSZEŃ OCHRONY DANYCH OSOBOWYCH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STOSOWANIE ZASADY PRYWATNOŚCI NA  ETAPIE PROJEKTOWANIA ORAZ DOMYŚLNEJ OCHRONY DANYCH</vt:lpstr>
      <vt:lpstr>ZAŁĄCZNIK NUMER 7 – STOSOWANIE ZASADY PRYWATNOŚCI NA  ETAPIE PROJEKTOWANIA ORAZ DOMYŚLNEJ OCHRONY DANYCH</vt:lpstr>
      <vt:lpstr>Prezentacja programu PowerPoint</vt:lpstr>
      <vt:lpstr>Prezentacja programu PowerPoint</vt:lpstr>
      <vt:lpstr> POLITYKA RETENCJI DANYCH OSOBOWYCH</vt:lpstr>
      <vt:lpstr>Prezentacja programu PowerPoint</vt:lpstr>
      <vt:lpstr>Prezentacja programu PowerPoint</vt:lpstr>
      <vt:lpstr>Prezentacja programu PowerPoint</vt:lpstr>
      <vt:lpstr>KONTROLA PRZESTRZEGANIA PRZEPISÓW O OCHRONIE DANYCH  OSOBOWYCH</vt:lpstr>
      <vt:lpstr>Prezentacja programu PowerPoint</vt:lpstr>
      <vt:lpstr>Prezentacja programu PowerPoint</vt:lpstr>
      <vt:lpstr>ZGODA NA  PRZETWARZANIE  DANYCH OSOBOWYCH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Prezentacja_ZNP_06 10 2020</dc:title>
  <cp:lastModifiedBy>Jerzy Rybicki</cp:lastModifiedBy>
  <cp:revision>14</cp:revision>
  <dcterms:created xsi:type="dcterms:W3CDTF">2022-01-12T13:18:19Z</dcterms:created>
  <dcterms:modified xsi:type="dcterms:W3CDTF">2023-03-09T12:53:16Z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2022-01-12T00:00:00Z</vt:filetime>
  </property>
</Properties>
</file>